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257" r:id="rId3"/>
    <p:sldId id="258" r:id="rId4"/>
    <p:sldId id="863" r:id="rId5"/>
    <p:sldId id="861" r:id="rId6"/>
    <p:sldId id="862" r:id="rId7"/>
    <p:sldId id="1075" r:id="rId8"/>
    <p:sldId id="892" r:id="rId9"/>
    <p:sldId id="1065" r:id="rId10"/>
    <p:sldId id="1066" r:id="rId11"/>
    <p:sldId id="864" r:id="rId12"/>
    <p:sldId id="866" r:id="rId13"/>
    <p:sldId id="868" r:id="rId14"/>
    <p:sldId id="867" r:id="rId15"/>
    <p:sldId id="869" r:id="rId16"/>
    <p:sldId id="870" r:id="rId17"/>
    <p:sldId id="1067" r:id="rId18"/>
    <p:sldId id="1076" r:id="rId19"/>
    <p:sldId id="1068" r:id="rId20"/>
    <p:sldId id="1069" r:id="rId21"/>
    <p:sldId id="1070" r:id="rId22"/>
    <p:sldId id="1071" r:id="rId23"/>
    <p:sldId id="865" r:id="rId24"/>
    <p:sldId id="871" r:id="rId25"/>
    <p:sldId id="872" r:id="rId26"/>
    <p:sldId id="873" r:id="rId27"/>
    <p:sldId id="1072" r:id="rId28"/>
    <p:sldId id="874" r:id="rId29"/>
    <p:sldId id="875" r:id="rId30"/>
    <p:sldId id="876" r:id="rId31"/>
    <p:sldId id="877" r:id="rId32"/>
    <p:sldId id="878" r:id="rId33"/>
    <p:sldId id="879" r:id="rId34"/>
    <p:sldId id="880" r:id="rId35"/>
    <p:sldId id="881" r:id="rId36"/>
    <p:sldId id="882" r:id="rId37"/>
    <p:sldId id="883" r:id="rId38"/>
    <p:sldId id="1078" r:id="rId39"/>
    <p:sldId id="884" r:id="rId40"/>
    <p:sldId id="885" r:id="rId41"/>
    <p:sldId id="886" r:id="rId42"/>
    <p:sldId id="887" r:id="rId43"/>
    <p:sldId id="888" r:id="rId44"/>
    <p:sldId id="889" r:id="rId45"/>
    <p:sldId id="890" r:id="rId46"/>
    <p:sldId id="891" r:id="rId47"/>
    <p:sldId id="1073" r:id="rId48"/>
    <p:sldId id="893" r:id="rId49"/>
    <p:sldId id="894" r:id="rId50"/>
    <p:sldId id="1058" r:id="rId51"/>
    <p:sldId id="895" r:id="rId52"/>
    <p:sldId id="896" r:id="rId53"/>
    <p:sldId id="1022" r:id="rId54"/>
    <p:sldId id="1023" r:id="rId55"/>
    <p:sldId id="1024" r:id="rId56"/>
    <p:sldId id="1025" r:id="rId57"/>
    <p:sldId id="1026" r:id="rId58"/>
    <p:sldId id="1045" r:id="rId59"/>
    <p:sldId id="1047" r:id="rId60"/>
    <p:sldId id="1050" r:id="rId61"/>
    <p:sldId id="1053" r:id="rId62"/>
    <p:sldId id="1054" r:id="rId63"/>
    <p:sldId id="1055" r:id="rId64"/>
    <p:sldId id="1056" r:id="rId65"/>
    <p:sldId id="1052" r:id="rId66"/>
    <p:sldId id="1046" r:id="rId67"/>
    <p:sldId id="1057" r:id="rId68"/>
    <p:sldId id="1028" r:id="rId69"/>
    <p:sldId id="1031" r:id="rId70"/>
    <p:sldId id="1030" r:id="rId71"/>
    <p:sldId id="1074" r:id="rId72"/>
    <p:sldId id="1032" r:id="rId73"/>
    <p:sldId id="1033" r:id="rId74"/>
    <p:sldId id="1034" r:id="rId75"/>
    <p:sldId id="1035" r:id="rId76"/>
    <p:sldId id="1036" r:id="rId77"/>
    <p:sldId id="1037" r:id="rId78"/>
    <p:sldId id="1038" r:id="rId79"/>
    <p:sldId id="1039" r:id="rId80"/>
    <p:sldId id="1048" r:id="rId81"/>
    <p:sldId id="1049" r:id="rId82"/>
    <p:sldId id="1051" r:id="rId83"/>
    <p:sldId id="1060" r:id="rId84"/>
    <p:sldId id="1061" r:id="rId85"/>
    <p:sldId id="1062" r:id="rId86"/>
    <p:sldId id="1063" r:id="rId87"/>
    <p:sldId id="1042" r:id="rId88"/>
    <p:sldId id="1043" r:id="rId89"/>
    <p:sldId id="1064" r:id="rId90"/>
    <p:sldId id="1077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ini Ghosh" initials="TG" lastIdx="1" clrIdx="0">
    <p:extLst>
      <p:ext uri="{19B8F6BF-5375-455C-9EA6-DF929625EA0E}">
        <p15:presenceInfo xmlns:p15="http://schemas.microsoft.com/office/powerpoint/2012/main" userId="6e464e4af154dc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8415"/>
    <a:srgbClr val="FF00FF"/>
    <a:srgbClr val="2616F2"/>
    <a:srgbClr val="66FF33"/>
    <a:srgbClr val="B40CB8"/>
    <a:srgbClr val="0066FF"/>
    <a:srgbClr val="FF9999"/>
    <a:srgbClr val="E9F7F6"/>
    <a:srgbClr val="967200"/>
    <a:srgbClr val="A5B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2455" autoAdjust="0"/>
  </p:normalViewPr>
  <p:slideViewPr>
    <p:cSldViewPr snapToGrid="0">
      <p:cViewPr varScale="1">
        <p:scale>
          <a:sx n="73" d="100"/>
          <a:sy n="73" d="100"/>
        </p:scale>
        <p:origin x="1603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AD465-8A76-4DC5-BD0F-4E2C77E35D1D}" type="datetimeFigureOut">
              <a:rPr lang="en-IE" smtClean="0"/>
              <a:t>01/08/2025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A5BFF-022B-406F-BFC9-E60FA360C21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924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EAD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7772400" cy="1306286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94" y="3338742"/>
            <a:ext cx="6858000" cy="114617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E9F7F6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4096" y="6356353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8B40D5-5450-4D3A-B616-BE76652C5EF2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99844" y="635635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089628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0" y="5090368"/>
            <a:ext cx="2042471" cy="11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196977"/>
            <a:ext cx="7772401" cy="4951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14525" cy="4995298"/>
          </a:xfrm>
        </p:spPr>
        <p:txBody>
          <a:bodyPr vert="eaVert"/>
          <a:lstStyle>
            <a:lvl1pPr>
              <a:defRPr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60364"/>
            <a:ext cx="5743576" cy="58118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43675" y="370118"/>
            <a:ext cx="0" cy="5806281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462" y="5632169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2423"/>
            <a:ext cx="77724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5263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190173"/>
            <a:ext cx="3834246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0173"/>
            <a:ext cx="3829050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160692"/>
            <a:ext cx="3815196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2154891"/>
            <a:ext cx="3815196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0690"/>
            <a:ext cx="3829050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54891"/>
            <a:ext cx="3829050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2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65760"/>
            <a:ext cx="7772401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3"/>
            <a:ext cx="777240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8B40D5-5450-4D3A-B616-BE76652C5EF2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7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3EADA7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genes.secondgenome.com/" TargetMode="External"/><Relationship Id="rId2" Type="http://schemas.openxmlformats.org/officeDocument/2006/relationships/hyperlink" Target="http://rdp.cme.msu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te.ut.ee/#main" TargetMode="External"/><Relationship Id="rId4" Type="http://schemas.openxmlformats.org/officeDocument/2006/relationships/hyperlink" Target="https://www.arb-silva.d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dp.cme.msu.edu/tutorials/workflows/16S_supervised_flow.html" TargetMode="External"/><Relationship Id="rId2" Type="http://schemas.openxmlformats.org/officeDocument/2006/relationships/hyperlink" Target="http://rdp.cme.msu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reengenes.secondgenom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b-silva.de/documentation/release-138/" TargetMode="External"/><Relationship Id="rId2" Type="http://schemas.openxmlformats.org/officeDocument/2006/relationships/hyperlink" Target="https://www.arb-silva.d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unite.ut.ee/#mai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nite.ut.ee/repository.ph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refseq/about/nonredundantproteins/" TargetMode="External"/><Relationship Id="rId2" Type="http://schemas.openxmlformats.org/officeDocument/2006/relationships/hyperlink" Target="https://www.ncbi.nlm.nih.gov/datasets/geno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nucleoti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jgi.doe.gov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tdb.ecogenomic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bakery/MetaPhlAn/wiki/MetaPhlAn-4" TargetMode="External"/><Relationship Id="rId2" Type="http://schemas.openxmlformats.org/officeDocument/2006/relationships/hyperlink" Target="http://cmprod1.cibio.unitn.it/biobakery4/metaphlan_databases/mpa_vJan21_CHOCOPhlAnSGB_202103_marker_info.txt.bz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iobakery/MetaPhlAn/wiki/HUMAnN-Workshop-on-Genomics-2023" TargetMode="External"/><Relationship Id="rId4" Type="http://schemas.openxmlformats.org/officeDocument/2006/relationships/hyperlink" Target="https://elifesciences.org/articles/6508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mprod1.cibio.unitn.it/biobakery4/metaphlan_databases/mpa_vJan21_CHOCOPhlAnSGB_202103_marker_info.txt.bz2" TargetMode="External"/><Relationship Id="rId2" Type="http://schemas.openxmlformats.org/officeDocument/2006/relationships/hyperlink" Target="https://github.com/biobakery/MetaPhlAn/wiki/MetaPhlAn-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bakery/MetaPhlAn/wiki/HUMAnN-Workshop-on-Genomics-2023" TargetMode="External"/><Relationship Id="rId2" Type="http://schemas.openxmlformats.org/officeDocument/2006/relationships/hyperlink" Target="https://elifesciences.org/articles/6508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mprod1.cibio.unitn.it/biobakery4/metaphlan_databases/mpa_vJan21_CHOCOPhlAnSGB_202103_marker_info.txt.bz2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ard.mcmaster.ca/" TargetMode="External"/><Relationship Id="rId3" Type="http://schemas.openxmlformats.org/officeDocument/2006/relationships/hyperlink" Target="https://www.kegg.jp/" TargetMode="External"/><Relationship Id="rId7" Type="http://schemas.openxmlformats.org/officeDocument/2006/relationships/hyperlink" Target="https://ardb.cbcb.umd.edu/" TargetMode="External"/><Relationship Id="rId2" Type="http://schemas.openxmlformats.org/officeDocument/2006/relationships/hyperlink" Target="https://metacyc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zy.org/" TargetMode="External"/><Relationship Id="rId5" Type="http://schemas.openxmlformats.org/officeDocument/2006/relationships/hyperlink" Target="http://pfam.xfam.org/" TargetMode="External"/><Relationship Id="rId4" Type="http://schemas.openxmlformats.org/officeDocument/2006/relationships/hyperlink" Target="https://www.ncbi.nlm.nih.gov/research/cog-project/" TargetMode="External"/><Relationship Id="rId9" Type="http://schemas.openxmlformats.org/officeDocument/2006/relationships/hyperlink" Target="https://www.uniprot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tacyc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kegg.jp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egg.jp/kegg/pathwa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research/cog-projec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fam.xfam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z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d.mcmaster.ca/" TargetMode="External"/><Relationship Id="rId2" Type="http://schemas.openxmlformats.org/officeDocument/2006/relationships/hyperlink" Target="https://ardb.cbcb.umd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uniprot.or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ena/browser/hom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sra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b.cngb.or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tsg-microbiome/HACK_index_2024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metadata-wizard-tutorial.readthedocs.io/en/latest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mrepo.humangut.info/home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-microbiome.org/index.php#SOPS" TargetMode="External"/><Relationship Id="rId2" Type="http://schemas.openxmlformats.org/officeDocument/2006/relationships/hyperlink" Target="https://www.youtube.com/watch?v=n2kUjY25d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d-genomics.com/microbioseq/saliva-sample-collection-and-handling-instructions.html" TargetMode="External"/><Relationship Id="rId4" Type="http://schemas.openxmlformats.org/officeDocument/2006/relationships/hyperlink" Target="https://brd.nci.nih.gov/brd/sop/download-pdf/14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92" y="118710"/>
            <a:ext cx="8294571" cy="13062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Understanding Health and Wellness through Microbiome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Tarini Shankar Ghosh</a:t>
            </a:r>
          </a:p>
          <a:p>
            <a:r>
              <a:rPr lang="en-US" dirty="0"/>
              <a:t>Microbiome Informatics</a:t>
            </a:r>
          </a:p>
          <a:p>
            <a:r>
              <a:rPr lang="en-US" dirty="0"/>
              <a:t>IIIT-Delhi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2CF8FA-FD31-4871-A2B3-A637AEBCABD9}"/>
              </a:ext>
            </a:extLst>
          </p:cNvPr>
          <p:cNvSpPr txBox="1">
            <a:spLocks/>
          </p:cNvSpPr>
          <p:nvPr/>
        </p:nvSpPr>
        <p:spPr>
          <a:xfrm>
            <a:off x="751575" y="1281759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July – 1</a:t>
            </a:r>
            <a:r>
              <a:rPr lang="en-US" baseline="30000" dirty="0"/>
              <a:t>st</a:t>
            </a:r>
            <a:r>
              <a:rPr lang="en-US" dirty="0"/>
              <a:t> August 2025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9D31B9-357F-4C11-B8A2-08CBCCF57EAF}"/>
              </a:ext>
            </a:extLst>
          </p:cNvPr>
          <p:cNvSpPr txBox="1">
            <a:spLocks/>
          </p:cNvSpPr>
          <p:nvPr/>
        </p:nvSpPr>
        <p:spPr>
          <a:xfrm>
            <a:off x="2819403" y="3955983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Day 3</a:t>
            </a:r>
          </a:p>
          <a:p>
            <a:pPr algn="ctr"/>
            <a:r>
              <a:rPr lang="en-US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314898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B4DC-52D6-4155-ACCC-1E2348F4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8218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There are various reference databases for different kinds of data</a:t>
            </a:r>
          </a:p>
        </p:txBody>
      </p:sp>
    </p:spTree>
    <p:extLst>
      <p:ext uri="{BB962C8B-B14F-4D97-AF65-F5344CB8AC3E}">
        <p14:creationId xmlns:p14="http://schemas.microsoft.com/office/powerpoint/2010/main" val="407165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9B2EDE-F138-1FF9-A01D-E77AB63A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US" dirty="0"/>
              <a:t>16S and other amplicon data</a:t>
            </a:r>
            <a:endParaRPr lang="en-IN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1668A33-2B1F-FA82-4605-1EBC7EAF9923}"/>
              </a:ext>
            </a:extLst>
          </p:cNvPr>
          <p:cNvSpPr txBox="1">
            <a:spLocks/>
          </p:cNvSpPr>
          <p:nvPr/>
        </p:nvSpPr>
        <p:spPr>
          <a:xfrm>
            <a:off x="685800" y="1538565"/>
            <a:ext cx="7772401" cy="443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en-IE" dirty="0"/>
              <a:t>Ribosomal Database Projects (RDP)</a:t>
            </a:r>
          </a:p>
          <a:p>
            <a:pPr marL="0" indent="0">
              <a:buNone/>
            </a:pPr>
            <a:r>
              <a:rPr lang="en-IE" dirty="0"/>
              <a:t>      </a:t>
            </a:r>
            <a:r>
              <a:rPr lang="en-IE" dirty="0">
                <a:hlinkClick r:id="rId2"/>
              </a:rPr>
              <a:t>http://rdp.cme.msu.edu/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 err="1"/>
              <a:t>Greengenes</a:t>
            </a:r>
            <a:r>
              <a:rPr lang="en-IE" dirty="0"/>
              <a:t> Database</a:t>
            </a:r>
          </a:p>
          <a:p>
            <a:pPr marL="0" indent="0">
              <a:buNone/>
            </a:pPr>
            <a:r>
              <a:rPr lang="en-IE" dirty="0"/>
              <a:t>      </a:t>
            </a:r>
            <a:r>
              <a:rPr lang="en-IE" dirty="0">
                <a:hlinkClick r:id="rId3"/>
              </a:rPr>
              <a:t>https://greengenes.secondgenome.com/</a:t>
            </a:r>
            <a:endParaRPr lang="en-IE" dirty="0"/>
          </a:p>
          <a:p>
            <a:pPr marL="514350" indent="-514350">
              <a:buAutoNum type="arabicParenR" startAt="3"/>
            </a:pPr>
            <a:r>
              <a:rPr lang="en-IE" dirty="0"/>
              <a:t>SILVA Database</a:t>
            </a:r>
          </a:p>
          <a:p>
            <a:pPr marL="0" indent="0">
              <a:buNone/>
            </a:pPr>
            <a:r>
              <a:rPr lang="en-IE" dirty="0"/>
              <a:t>      </a:t>
            </a:r>
            <a:r>
              <a:rPr lang="en-IE" dirty="0">
                <a:hlinkClick r:id="rId4"/>
              </a:rPr>
              <a:t>https://www.arb-silva.de/</a:t>
            </a:r>
            <a:endParaRPr lang="en-IE" dirty="0"/>
          </a:p>
          <a:p>
            <a:pPr marL="514350" indent="-514350">
              <a:buAutoNum type="arabicParenR" startAt="4"/>
            </a:pPr>
            <a:r>
              <a:rPr lang="en-IE" dirty="0"/>
              <a:t>UNITE Database</a:t>
            </a:r>
          </a:p>
          <a:p>
            <a:pPr marL="0" indent="0">
              <a:buNone/>
            </a:pPr>
            <a:r>
              <a:rPr lang="en-IE" dirty="0"/>
              <a:t>      </a:t>
            </a:r>
            <a:r>
              <a:rPr lang="en-IE" dirty="0">
                <a:hlinkClick r:id="rId5"/>
              </a:rPr>
              <a:t>https://unite.ut.ee/#main</a:t>
            </a:r>
            <a:r>
              <a:rPr lang="en-IE" dirty="0"/>
              <a:t> </a:t>
            </a:r>
          </a:p>
          <a:p>
            <a:endParaRPr lang="en-IE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54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7CFDBD-B630-C8C2-50D0-B398F7F7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Ribosomal Database Projects (RDP)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1D8B08-CC5A-BD41-942D-D059705E5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07486"/>
            <a:ext cx="7772401" cy="1863723"/>
          </a:xfrm>
        </p:spPr>
        <p:txBody>
          <a:bodyPr>
            <a:normAutofit fontScale="92500" lnSpcReduction="20000"/>
          </a:bodyPr>
          <a:lstStyle/>
          <a:p>
            <a:r>
              <a:rPr lang="en-IE" b="1" dirty="0"/>
              <a:t>Ribosomal Database Projects (RDP)</a:t>
            </a:r>
          </a:p>
          <a:p>
            <a:r>
              <a:rPr lang="en-IE" dirty="0"/>
              <a:t>Weblink: </a:t>
            </a:r>
            <a:r>
              <a:rPr lang="en-IE" dirty="0">
                <a:hlinkClick r:id="rId2"/>
              </a:rPr>
              <a:t>http://rdp.cme.msu.edu/</a:t>
            </a:r>
            <a:endParaRPr lang="en-IE" dirty="0"/>
          </a:p>
          <a:p>
            <a:r>
              <a:rPr lang="en-IE" dirty="0"/>
              <a:t>16S analysis workflow: </a:t>
            </a:r>
            <a:r>
              <a:rPr lang="en-IE" dirty="0">
                <a:hlinkClick r:id="rId3"/>
              </a:rPr>
              <a:t>http://rdp.cme.msu.edu/tutorials/workflows/16S_supervised_flow.html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BF721-E6F7-5518-2F23-200B21893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6816"/>
            <a:ext cx="9144000" cy="34349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FBE00E-32B0-403C-3829-86C4E3D7A111}"/>
              </a:ext>
            </a:extLst>
          </p:cNvPr>
          <p:cNvSpPr/>
          <p:nvPr/>
        </p:nvSpPr>
        <p:spPr>
          <a:xfrm>
            <a:off x="3365500" y="4208960"/>
            <a:ext cx="3517900" cy="4191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D2FA8-2CBB-607B-F6C2-1272A257705B}"/>
              </a:ext>
            </a:extLst>
          </p:cNvPr>
          <p:cNvSpPr/>
          <p:nvPr/>
        </p:nvSpPr>
        <p:spPr>
          <a:xfrm>
            <a:off x="3225800" y="4901317"/>
            <a:ext cx="5816600" cy="4191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D78F4A-DD29-BA13-3980-4C10DC06A7CD}"/>
              </a:ext>
            </a:extLst>
          </p:cNvPr>
          <p:cNvCxnSpPr/>
          <p:nvPr/>
        </p:nvCxnSpPr>
        <p:spPr>
          <a:xfrm>
            <a:off x="6036979" y="5132540"/>
            <a:ext cx="27035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16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A9F1A3-90F7-6702-9085-B7A49182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Ribosomal Database Projects (RDP)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444B4B-E2DD-77A2-8BE9-8A4A1C1B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974724"/>
          </a:xfrm>
        </p:spPr>
        <p:txBody>
          <a:bodyPr/>
          <a:lstStyle/>
          <a:p>
            <a:r>
              <a:rPr lang="en-IE" b="1" dirty="0"/>
              <a:t>RDP Download </a:t>
            </a:r>
            <a:r>
              <a:rPr lang="en-IE" dirty="0"/>
              <a:t>Link: </a:t>
            </a:r>
            <a:r>
              <a:rPr lang="en-IE" u="sng" dirty="0">
                <a:solidFill>
                  <a:srgbClr val="0070C0"/>
                </a:solidFill>
              </a:rPr>
              <a:t>http://rdp.cme.msu.edu/misc/resources.jsp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3B3A18-E848-94EE-F974-5283BEEA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" y="2281383"/>
            <a:ext cx="9144000" cy="22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70CBCA-FFA7-7279-F2FA-7FFA298D1EB9}"/>
              </a:ext>
            </a:extLst>
          </p:cNvPr>
          <p:cNvSpPr txBox="1"/>
          <p:nvPr/>
        </p:nvSpPr>
        <p:spPr>
          <a:xfrm>
            <a:off x="148132" y="4686299"/>
            <a:ext cx="4476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Aligned: Multiple Sequence Alignment format</a:t>
            </a:r>
          </a:p>
          <a:p>
            <a:r>
              <a:rPr lang="en-IE" dirty="0" err="1"/>
              <a:t>Fasta</a:t>
            </a:r>
            <a:r>
              <a:rPr lang="en-IE" dirty="0"/>
              <a:t>: General </a:t>
            </a:r>
            <a:r>
              <a:rPr lang="en-IE" dirty="0" err="1"/>
              <a:t>Fasta</a:t>
            </a:r>
            <a:r>
              <a:rPr lang="en-IE" dirty="0"/>
              <a:t> Format</a:t>
            </a:r>
          </a:p>
          <a:p>
            <a:r>
              <a:rPr lang="en-IE" dirty="0" err="1"/>
              <a:t>Genbank</a:t>
            </a:r>
            <a:r>
              <a:rPr lang="en-IE" dirty="0"/>
              <a:t>: Another sequence format</a:t>
            </a:r>
          </a:p>
          <a:p>
            <a:r>
              <a:rPr lang="en-IE" dirty="0"/>
              <a:t>Excel: Tabular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91A24-3589-293D-9A54-7DAE89958C2F}"/>
              </a:ext>
            </a:extLst>
          </p:cNvPr>
          <p:cNvSpPr/>
          <p:nvPr/>
        </p:nvSpPr>
        <p:spPr>
          <a:xfrm>
            <a:off x="231228" y="3058507"/>
            <a:ext cx="819806" cy="5570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56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A209D-76C8-1A0E-3D37-0EDD5C89F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978229-5CFC-9397-C661-8F3E1D8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 err="1"/>
              <a:t>Greengenes</a:t>
            </a:r>
            <a:r>
              <a:rPr lang="en-IE" dirty="0"/>
              <a:t> Database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7CDB45-7EFD-E84B-FC4B-F54F3129A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90600"/>
            <a:ext cx="7772401" cy="4983163"/>
          </a:xfrm>
        </p:spPr>
        <p:txBody>
          <a:bodyPr/>
          <a:lstStyle/>
          <a:p>
            <a:r>
              <a:rPr lang="en-IE" b="1" dirty="0" err="1"/>
              <a:t>Greengenes</a:t>
            </a:r>
            <a:r>
              <a:rPr lang="en-IE" b="1" dirty="0"/>
              <a:t> Database</a:t>
            </a:r>
          </a:p>
          <a:p>
            <a:r>
              <a:rPr lang="en-IE" dirty="0"/>
              <a:t>Weblink: </a:t>
            </a:r>
            <a:r>
              <a:rPr lang="en-IE" dirty="0">
                <a:hlinkClick r:id="rId2"/>
              </a:rPr>
              <a:t>https://greengenes.secondgenome.com/</a:t>
            </a:r>
            <a:endParaRPr lang="en-IE" dirty="0"/>
          </a:p>
          <a:p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97D6B-F1C1-0B92-511B-FCF5DD47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909831"/>
            <a:ext cx="8369251" cy="1404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EA29C6-F9C3-B7AE-4BC2-59C50681F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3643086"/>
            <a:ext cx="4602410" cy="289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201CC8-EF16-A8A4-012B-66A9395A3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3644044"/>
            <a:ext cx="4432300" cy="17414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795B5C-8049-F878-81D8-852D2EC791C4}"/>
              </a:ext>
            </a:extLst>
          </p:cNvPr>
          <p:cNvCxnSpPr/>
          <p:nvPr/>
        </p:nvCxnSpPr>
        <p:spPr>
          <a:xfrm>
            <a:off x="3468414" y="2228193"/>
            <a:ext cx="1243286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4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534218-C3CC-FD1F-5CD5-F84C2300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488472"/>
          </a:xfrm>
        </p:spPr>
        <p:txBody>
          <a:bodyPr/>
          <a:lstStyle/>
          <a:p>
            <a:r>
              <a:rPr lang="en-IN" dirty="0"/>
              <a:t>Integrated resource containing links to other widely used databases like Genome Taxonomy Database, </a:t>
            </a:r>
            <a:r>
              <a:rPr lang="en-IN" dirty="0" err="1"/>
              <a:t>RefSeq</a:t>
            </a:r>
            <a:r>
              <a:rPr lang="en-IN" dirty="0"/>
              <a:t> and Living Tree Project (LTP)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66C68-C005-7C57-A47C-9AE7944E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685449"/>
            <a:ext cx="7828090" cy="41120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75C4A6-90CB-8686-2C2D-B4D10432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Greengenes2 Database</a:t>
            </a:r>
          </a:p>
        </p:txBody>
      </p:sp>
    </p:spTree>
    <p:extLst>
      <p:ext uri="{BB962C8B-B14F-4D97-AF65-F5344CB8AC3E}">
        <p14:creationId xmlns:p14="http://schemas.microsoft.com/office/powerpoint/2010/main" val="1804166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788D1-58B7-30FD-8441-00EBB2E1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4937B7-4C93-9A23-2E1C-6E4DE17D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SILVA Database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8762F-F813-BA78-D295-523E8024A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r>
              <a:rPr lang="en-IE" b="1" dirty="0"/>
              <a:t>SILVA Database</a:t>
            </a:r>
          </a:p>
          <a:p>
            <a:r>
              <a:rPr lang="en-IE" dirty="0"/>
              <a:t>Weblink: </a:t>
            </a:r>
            <a:r>
              <a:rPr lang="en-IE" dirty="0">
                <a:hlinkClick r:id="rId2"/>
              </a:rPr>
              <a:t>https://www.arb-silva.de/</a:t>
            </a:r>
            <a:endParaRPr lang="en-IE" dirty="0"/>
          </a:p>
          <a:p>
            <a:r>
              <a:rPr lang="en-IE" dirty="0"/>
              <a:t>A comprehensive on-line resource for quality checked and aligned ribosomal RNA sequence data</a:t>
            </a:r>
          </a:p>
          <a:p>
            <a:r>
              <a:rPr lang="en-IE" dirty="0"/>
              <a:t>SILVA provides comprehensive, quality checked and regularly updated datasets of aligned small (16S/18S, SSU) and large subunit (23S/28S, LSU) ribosomal RNA (rRNA) sequences for all three domains of life (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Bacteria, Archaea and Eukarya</a:t>
            </a:r>
            <a:r>
              <a:rPr lang="en-IE" dirty="0"/>
              <a:t>).</a:t>
            </a:r>
          </a:p>
          <a:p>
            <a:r>
              <a:rPr lang="en-IE" dirty="0"/>
              <a:t>Current Release: </a:t>
            </a:r>
            <a:r>
              <a:rPr lang="en-IE" dirty="0">
                <a:hlinkClick r:id="rId3"/>
              </a:rPr>
              <a:t>https://www.arb-silva.de/documentation/release-138/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597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ED43-20DD-439F-A331-3DDBB4E1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44BC9B-1B7B-E684-6937-1698ADE7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724024"/>
          </a:xfrm>
        </p:spPr>
        <p:txBody>
          <a:bodyPr/>
          <a:lstStyle/>
          <a:p>
            <a:r>
              <a:rPr lang="en-IE" b="1" dirty="0"/>
              <a:t>UNITE Database</a:t>
            </a:r>
          </a:p>
          <a:p>
            <a:r>
              <a:rPr lang="en-IE" dirty="0"/>
              <a:t>Weblink: </a:t>
            </a:r>
            <a:r>
              <a:rPr lang="en-IE" dirty="0">
                <a:hlinkClick r:id="rId2"/>
              </a:rPr>
              <a:t>https://unite.ut.ee/#main</a:t>
            </a:r>
            <a:endParaRPr lang="en-IE" b="1" dirty="0"/>
          </a:p>
          <a:p>
            <a:r>
              <a:rPr lang="en-IE" dirty="0"/>
              <a:t>ITS/18S specific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EB2DB-53B4-6B98-1099-85A1E181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921001"/>
            <a:ext cx="9144000" cy="37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73B6-B85E-30E7-FB01-8FD48250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6A2356-FBF5-1DA4-A16E-5F4AA640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063624"/>
          </a:xfrm>
        </p:spPr>
        <p:txBody>
          <a:bodyPr/>
          <a:lstStyle/>
          <a:p>
            <a:r>
              <a:rPr lang="en-IE" dirty="0"/>
              <a:t>UNITE Data Download Link: </a:t>
            </a:r>
            <a:r>
              <a:rPr lang="en-IE" dirty="0">
                <a:hlinkClick r:id="rId2"/>
              </a:rPr>
              <a:t>https://unite.ut.ee/repository.php</a:t>
            </a:r>
            <a:endParaRPr lang="en-IE" dirty="0"/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E1312-53AB-8EB5-6063-E87EF3EB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601"/>
            <a:ext cx="9144000" cy="26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0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D50A-51B3-4247-8630-5BC8D930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85" y="3030296"/>
            <a:ext cx="6847115" cy="671286"/>
          </a:xfrm>
        </p:spPr>
        <p:txBody>
          <a:bodyPr/>
          <a:lstStyle/>
          <a:p>
            <a:r>
              <a:rPr lang="en-IN" dirty="0"/>
              <a:t>Whole genome sequencing DBs</a:t>
            </a:r>
          </a:p>
        </p:txBody>
      </p:sp>
    </p:spTree>
    <p:extLst>
      <p:ext uri="{BB962C8B-B14F-4D97-AF65-F5344CB8AC3E}">
        <p14:creationId xmlns:p14="http://schemas.microsoft.com/office/powerpoint/2010/main" val="396234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1D65-F9CC-410A-B269-A5E00ECF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76" y="2757714"/>
            <a:ext cx="7640052" cy="671286"/>
          </a:xfrm>
        </p:spPr>
        <p:txBody>
          <a:bodyPr>
            <a:noAutofit/>
          </a:bodyPr>
          <a:lstStyle/>
          <a:p>
            <a:r>
              <a:rPr lang="en-IN" sz="3600" dirty="0"/>
              <a:t>What we are going to cover today.. </a:t>
            </a:r>
          </a:p>
        </p:txBody>
      </p:sp>
    </p:spTree>
    <p:extLst>
      <p:ext uri="{BB962C8B-B14F-4D97-AF65-F5344CB8AC3E}">
        <p14:creationId xmlns:p14="http://schemas.microsoft.com/office/powerpoint/2010/main" val="298487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E928-17B7-4B8B-8B4B-DC5BEB52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NCBI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83E32-801B-4EFB-BCCB-8EAE0ABBF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NCBI Genome: (</a:t>
            </a:r>
            <a:r>
              <a:rPr lang="en-IN" dirty="0" err="1"/>
              <a:t>RefSeq</a:t>
            </a:r>
            <a:r>
              <a:rPr lang="en-IN" dirty="0"/>
              <a:t> and </a:t>
            </a:r>
            <a:r>
              <a:rPr lang="en-IN" dirty="0" err="1"/>
              <a:t>GeneBank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https://www.ncbi.nlm.nih.gov/datasets/genome/</a:t>
            </a: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NCBI-nr:</a:t>
            </a:r>
          </a:p>
          <a:p>
            <a:pPr marL="0" indent="0">
              <a:buNone/>
            </a:pPr>
            <a:r>
              <a:rPr lang="en-IN" dirty="0">
                <a:hlinkClick r:id="rId3"/>
              </a:rPr>
              <a:t>https://www.ncbi.nlm.nih.gov/refseq/about/nonredundantproteins/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NCBI-</a:t>
            </a:r>
            <a:r>
              <a:rPr lang="en-IN" dirty="0" err="1"/>
              <a:t>nt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>
                <a:hlinkClick r:id="rId4"/>
              </a:rPr>
              <a:t>https://www.ncbi.nlm.nih.gov/nucleotide/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538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BED5-8AEE-426D-9F6A-4DB571B0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JGI (Joint Genome Institute)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69911-BD0F-D58A-AEC1-242F2C92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4" y="2772085"/>
            <a:ext cx="8839200" cy="3484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C37011-EB0E-0A3C-B4DD-75003EF34694}"/>
              </a:ext>
            </a:extLst>
          </p:cNvPr>
          <p:cNvSpPr txBox="1"/>
          <p:nvPr/>
        </p:nvSpPr>
        <p:spPr>
          <a:xfrm>
            <a:off x="735723" y="1114098"/>
            <a:ext cx="7133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linkClick r:id="rId3"/>
              </a:rPr>
              <a:t>https://data.jgi.doe.gov/</a:t>
            </a:r>
            <a:r>
              <a:rPr lang="en-IN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35448-C9C3-1C50-EFB4-8811FC353382}"/>
              </a:ext>
            </a:extLst>
          </p:cNvPr>
          <p:cNvSpPr txBox="1"/>
          <p:nvPr/>
        </p:nvSpPr>
        <p:spPr>
          <a:xfrm>
            <a:off x="735726" y="1681655"/>
            <a:ext cx="7123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Mainly focuses on non-human organisms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Contains Genomes, Transcriptomes, Epigenomes etc</a:t>
            </a:r>
          </a:p>
        </p:txBody>
      </p:sp>
    </p:spTree>
    <p:extLst>
      <p:ext uri="{BB962C8B-B14F-4D97-AF65-F5344CB8AC3E}">
        <p14:creationId xmlns:p14="http://schemas.microsoft.com/office/powerpoint/2010/main" val="301698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5E77-CCD7-43C6-82D6-33172C71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Genome Taxonomy Database (GTDB)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AAAC8-901C-E4CF-C5D5-089EFA4C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5" y="2870872"/>
            <a:ext cx="8166538" cy="3907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293E0-E80B-7BA4-CE94-D7EA1AB2EAA5}"/>
              </a:ext>
            </a:extLst>
          </p:cNvPr>
          <p:cNvSpPr txBox="1"/>
          <p:nvPr/>
        </p:nvSpPr>
        <p:spPr>
          <a:xfrm>
            <a:off x="727840" y="1106213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https://gtdb.ecogenomic.org/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Contains only Good Quality Genomes of Bacteria and Archaea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06613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01A566-7033-52B7-D1B7-DD71E6FF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US" dirty="0" err="1"/>
              <a:t>Metaphlan</a:t>
            </a:r>
            <a:r>
              <a:rPr lang="en-US" dirty="0"/>
              <a:t>/</a:t>
            </a:r>
            <a:r>
              <a:rPr lang="en-US" dirty="0" err="1"/>
              <a:t>Chocophlan</a:t>
            </a:r>
            <a:endParaRPr lang="en-IN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14A144-F973-5D7A-6F13-E401FA44ABF7}"/>
              </a:ext>
            </a:extLst>
          </p:cNvPr>
          <p:cNvSpPr txBox="1">
            <a:spLocks/>
          </p:cNvSpPr>
          <p:nvPr/>
        </p:nvSpPr>
        <p:spPr>
          <a:xfrm>
            <a:off x="685800" y="1710609"/>
            <a:ext cx="8300545" cy="44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en-IN" dirty="0"/>
              <a:t>Clade-Specific Marker Gene Database</a:t>
            </a:r>
          </a:p>
          <a:p>
            <a:r>
              <a:rPr lang="en-US" dirty="0"/>
              <a:t>DB:</a:t>
            </a:r>
            <a:r>
              <a:rPr lang="en-US" dirty="0">
                <a:hlinkClick r:id="rId2"/>
              </a:rPr>
              <a:t> http://cmprod1.cibio.unitn.it/biobakery4/metaphlan_databases/mpa_vJan21_CHOCOPhlAnSGB_202103_marker_info.txt.bz2</a:t>
            </a:r>
            <a:r>
              <a:rPr lang="en-US" dirty="0"/>
              <a:t> 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https://github.com/biobakery/MetaPhlAn/wiki/MetaPhlAn-4</a:t>
            </a:r>
            <a:r>
              <a:rPr lang="en-US" dirty="0"/>
              <a:t> </a:t>
            </a:r>
          </a:p>
          <a:p>
            <a:pPr marL="514350" indent="-514350">
              <a:buAutoNum type="arabicParenR"/>
            </a:pPr>
            <a:endParaRPr lang="en-IE" b="1" dirty="0"/>
          </a:p>
          <a:p>
            <a:pPr marL="514350" indent="-514350">
              <a:buAutoNum type="arabicParenR" startAt="2"/>
            </a:pPr>
            <a:r>
              <a:rPr lang="en-IN" dirty="0" err="1"/>
              <a:t>ChoCoPhlAn</a:t>
            </a:r>
            <a:r>
              <a:rPr lang="en-IN" dirty="0"/>
              <a:t> Database:</a:t>
            </a:r>
          </a:p>
          <a:p>
            <a:r>
              <a:rPr lang="en-US" dirty="0"/>
              <a:t>Paper: </a:t>
            </a:r>
            <a:r>
              <a:rPr lang="en-US" dirty="0">
                <a:hlinkClick r:id="rId4"/>
              </a:rPr>
              <a:t>https://elifesciences.org/articles/65088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5"/>
              </a:rPr>
              <a:t>https://github.com/biobakery/MetaPhlAn/wiki/HUMAnN-Workshop-on-Genomics-2023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8912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66BD491-420A-AA42-9ABD-25D1C4B6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374"/>
          <a:stretch>
            <a:fillRect/>
          </a:stretch>
        </p:blipFill>
        <p:spPr>
          <a:xfrm>
            <a:off x="31530" y="4898646"/>
            <a:ext cx="5071677" cy="17851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8198AB-5976-545B-6B4E-9A72491BFCBD}"/>
              </a:ext>
            </a:extLst>
          </p:cNvPr>
          <p:cNvSpPr txBox="1"/>
          <p:nvPr/>
        </p:nvSpPr>
        <p:spPr>
          <a:xfrm>
            <a:off x="4918830" y="3600625"/>
            <a:ext cx="42146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Marker Genes that are specific to a clade are generated at different levels and can be used for Taxonomic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F0B05-5AF4-FA11-616F-2AC2E1AE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8" t="4834" r="13525" b="4811"/>
          <a:stretch>
            <a:fillRect/>
          </a:stretch>
        </p:blipFill>
        <p:spPr>
          <a:xfrm>
            <a:off x="304803" y="1261241"/>
            <a:ext cx="4078014" cy="27221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694363-E8D3-1F01-424A-9A8187928872}"/>
              </a:ext>
            </a:extLst>
          </p:cNvPr>
          <p:cNvSpPr/>
          <p:nvPr/>
        </p:nvSpPr>
        <p:spPr>
          <a:xfrm>
            <a:off x="2490950" y="1692163"/>
            <a:ext cx="231228" cy="2417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242E48-676B-50FA-2C42-CD74A286F859}"/>
              </a:ext>
            </a:extLst>
          </p:cNvPr>
          <p:cNvSpPr/>
          <p:nvPr/>
        </p:nvSpPr>
        <p:spPr>
          <a:xfrm>
            <a:off x="2506716" y="3287111"/>
            <a:ext cx="231228" cy="2417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BAEA4F-786B-13AB-8AD9-DE727EEF68BE}"/>
              </a:ext>
            </a:extLst>
          </p:cNvPr>
          <p:cNvSpPr/>
          <p:nvPr/>
        </p:nvSpPr>
        <p:spPr>
          <a:xfrm>
            <a:off x="1403130" y="2480441"/>
            <a:ext cx="231228" cy="2417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B71BE-2624-B44F-ADF8-51ECB4232CD1}"/>
              </a:ext>
            </a:extLst>
          </p:cNvPr>
          <p:cNvSpPr txBox="1"/>
          <p:nvPr/>
        </p:nvSpPr>
        <p:spPr>
          <a:xfrm>
            <a:off x="1776251" y="1877988"/>
            <a:ext cx="111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Genus1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C12D9-24D0-98F7-0773-6C35F343ABE7}"/>
              </a:ext>
            </a:extLst>
          </p:cNvPr>
          <p:cNvSpPr txBox="1"/>
          <p:nvPr/>
        </p:nvSpPr>
        <p:spPr>
          <a:xfrm>
            <a:off x="1776247" y="3005222"/>
            <a:ext cx="111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Genus2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E4F53-68E0-8F1A-AF58-356F8646E081}"/>
              </a:ext>
            </a:extLst>
          </p:cNvPr>
          <p:cNvSpPr txBox="1"/>
          <p:nvPr/>
        </p:nvSpPr>
        <p:spPr>
          <a:xfrm>
            <a:off x="572808" y="2274017"/>
            <a:ext cx="111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Family1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B69B5B-53BB-E336-FF26-1EFCAF6C1BA6}"/>
              </a:ext>
            </a:extLst>
          </p:cNvPr>
          <p:cNvSpPr txBox="1"/>
          <p:nvPr/>
        </p:nvSpPr>
        <p:spPr>
          <a:xfrm>
            <a:off x="4929340" y="1699359"/>
            <a:ext cx="41410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 clade represents a “</a:t>
            </a:r>
            <a:r>
              <a:rPr lang="en-US" sz="2200" b="1" dirty="0"/>
              <a:t>single branch” - </a:t>
            </a:r>
            <a:r>
              <a:rPr lang="en-US" sz="2200" dirty="0"/>
              <a:t>starting from a node (the common ancestor) and including all connected descendants</a:t>
            </a:r>
            <a:endParaRPr lang="en-IN" sz="2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A8DF13-EF34-A5DD-71D3-B1A98D86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Clade-Specific Marker Gene 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1DFA9-0769-5F8B-4D20-050A736A5FAE}"/>
              </a:ext>
            </a:extLst>
          </p:cNvPr>
          <p:cNvSpPr txBox="1"/>
          <p:nvPr/>
        </p:nvSpPr>
        <p:spPr>
          <a:xfrm>
            <a:off x="5917322" y="1169314"/>
            <a:ext cx="2123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What is a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Clade </a:t>
            </a:r>
            <a:r>
              <a:rPr lang="en-US" sz="2200" b="1" dirty="0"/>
              <a:t>?</a:t>
            </a:r>
            <a:endParaRPr lang="en-IN" sz="22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38BFC2-92B0-3958-72B4-ACB5956D92E0}"/>
              </a:ext>
            </a:extLst>
          </p:cNvPr>
          <p:cNvSpPr/>
          <p:nvPr/>
        </p:nvSpPr>
        <p:spPr>
          <a:xfrm>
            <a:off x="2259726" y="1138902"/>
            <a:ext cx="2233453" cy="1257454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2826D2-04F8-EBA8-F974-0EF11D7CBBF5}"/>
              </a:ext>
            </a:extLst>
          </p:cNvPr>
          <p:cNvSpPr/>
          <p:nvPr/>
        </p:nvSpPr>
        <p:spPr>
          <a:xfrm>
            <a:off x="2307007" y="2768743"/>
            <a:ext cx="2233453" cy="1257454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576566-EB1E-5B7C-0BB3-1FF0B8E85456}"/>
              </a:ext>
            </a:extLst>
          </p:cNvPr>
          <p:cNvSpPr/>
          <p:nvPr/>
        </p:nvSpPr>
        <p:spPr>
          <a:xfrm>
            <a:off x="304803" y="1074723"/>
            <a:ext cx="4398569" cy="31189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6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18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6100-EDA1-054F-DBCC-67D750FBA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Clad-Specific Marker Gene Database is inbuilt in the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MetaPhlAn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tool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/>
              <a:t>taxonomic profiling of WGS data)</a:t>
            </a:r>
          </a:p>
          <a:p>
            <a:r>
              <a:rPr lang="en-US" dirty="0"/>
              <a:t>~ 5.1M unique clade-specific marker genes (2024)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Link for Metaphlan4: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https://github.com/biobakery/MetaPhlAn/wiki/MetaPhlAn-4</a:t>
            </a:r>
            <a:r>
              <a:rPr lang="en-US" dirty="0"/>
              <a:t> </a:t>
            </a:r>
          </a:p>
          <a:p>
            <a:r>
              <a:rPr lang="en-US" dirty="0"/>
              <a:t>Link for Clad specific marker gene DB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http://cmprod1.cibio.unitn.it/biobakery4/metaphlan_databases/mpa_vJan21_CHOCOPhlAnSGB_202103_marker_info.txt.bz2</a:t>
            </a:r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746629-A041-CA2B-694E-667C1622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Clade-Specific Marker Gene Database</a:t>
            </a:r>
          </a:p>
        </p:txBody>
      </p:sp>
    </p:spTree>
    <p:extLst>
      <p:ext uri="{BB962C8B-B14F-4D97-AF65-F5344CB8AC3E}">
        <p14:creationId xmlns:p14="http://schemas.microsoft.com/office/powerpoint/2010/main" val="158684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A7D220-E1F4-0422-D233-75D4525D8A3A}"/>
              </a:ext>
            </a:extLst>
          </p:cNvPr>
          <p:cNvSpPr txBox="1"/>
          <p:nvPr/>
        </p:nvSpPr>
        <p:spPr>
          <a:xfrm>
            <a:off x="743609" y="1151675"/>
            <a:ext cx="8095591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ChocoPhlAn</a:t>
            </a:r>
            <a:r>
              <a:rPr lang="en-US" sz="2800" dirty="0"/>
              <a:t> is a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pangenome</a:t>
            </a:r>
            <a:r>
              <a:rPr lang="en-US" sz="2800" dirty="0"/>
              <a:t> reference database used primarily in metagenomic functional profiling.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pangenome is the entire set of genes found across all strains of a particular species (or group of closely related organisms)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is particularly used in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HUMAnN</a:t>
            </a:r>
            <a:r>
              <a:rPr lang="en-US" sz="2800" dirty="0"/>
              <a:t> (The HMP Unified Metabolic Analysis Network) a Functional Profiling tool and is indeed inbuilt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Link for </a:t>
            </a:r>
            <a:r>
              <a:rPr lang="en-US" sz="2800" dirty="0" err="1"/>
              <a:t>HUMAnN</a:t>
            </a:r>
            <a:r>
              <a:rPr lang="en-US" sz="2800" dirty="0"/>
              <a:t>:</a:t>
            </a:r>
          </a:p>
          <a:p>
            <a:r>
              <a:rPr lang="en-US" sz="2200" dirty="0"/>
              <a:t>Paper: </a:t>
            </a:r>
            <a:r>
              <a:rPr lang="en-US" sz="2200" dirty="0">
                <a:hlinkClick r:id="rId2"/>
              </a:rPr>
              <a:t>https://elifesciences.org/articles/65088</a:t>
            </a:r>
            <a:endParaRPr lang="en-US" sz="2200" dirty="0"/>
          </a:p>
          <a:p>
            <a:r>
              <a:rPr lang="en-US" sz="2200" dirty="0" err="1"/>
              <a:t>Github</a:t>
            </a:r>
            <a:r>
              <a:rPr lang="en-US" sz="2200" dirty="0"/>
              <a:t>:  </a:t>
            </a:r>
            <a:r>
              <a:rPr lang="en-US" sz="2200" dirty="0">
                <a:hlinkClick r:id="rId3"/>
              </a:rPr>
              <a:t>https://github.com/biobakery/MetaPhlAn/wiki/HUMAnN-Workshop-on-Genomics-2023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8F53B5-BA02-B965-5128-FDDDC6DAED28}"/>
              </a:ext>
            </a:extLst>
          </p:cNvPr>
          <p:cNvSpPr txBox="1">
            <a:spLocks/>
          </p:cNvSpPr>
          <p:nvPr/>
        </p:nvSpPr>
        <p:spPr>
          <a:xfrm>
            <a:off x="838200" y="440184"/>
            <a:ext cx="6847115" cy="671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dirty="0" err="1"/>
              <a:t>ChocoPhlAn</a:t>
            </a:r>
            <a:r>
              <a:rPr lang="en-IN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1093090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DADB-7F49-4C56-8394-9247F17E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41" y="3093357"/>
            <a:ext cx="6847115" cy="671286"/>
          </a:xfrm>
        </p:spPr>
        <p:txBody>
          <a:bodyPr/>
          <a:lstStyle/>
          <a:p>
            <a:r>
              <a:rPr lang="en-IN" dirty="0"/>
              <a:t>Functional Reference Databases</a:t>
            </a:r>
          </a:p>
        </p:txBody>
      </p:sp>
    </p:spTree>
    <p:extLst>
      <p:ext uri="{BB962C8B-B14F-4D97-AF65-F5344CB8AC3E}">
        <p14:creationId xmlns:p14="http://schemas.microsoft.com/office/powerpoint/2010/main" val="154876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2AD9-6B37-4E48-90F5-A632FCD6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Functional 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F3015-8603-01A8-612D-148FF392E3AD}"/>
              </a:ext>
            </a:extLst>
          </p:cNvPr>
          <p:cNvSpPr txBox="1">
            <a:spLocks/>
          </p:cNvSpPr>
          <p:nvPr/>
        </p:nvSpPr>
        <p:spPr>
          <a:xfrm>
            <a:off x="685800" y="1145628"/>
            <a:ext cx="8458200" cy="5712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en-IE" dirty="0" err="1"/>
              <a:t>MetaCyc</a:t>
            </a:r>
            <a:r>
              <a:rPr lang="en-IE" dirty="0"/>
              <a:t>: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2"/>
              </a:rPr>
              <a:t>https://metacyc.org/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/>
              <a:t>KEGG: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3"/>
              </a:rPr>
              <a:t>https://www.kegg.jp/</a:t>
            </a:r>
            <a:endParaRPr lang="en-IE" dirty="0"/>
          </a:p>
          <a:p>
            <a:pPr marL="514350" indent="-514350">
              <a:buAutoNum type="arabicParenR" startAt="3"/>
            </a:pPr>
            <a:r>
              <a:rPr lang="en-IE" dirty="0"/>
              <a:t>COG: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4"/>
              </a:rPr>
              <a:t>https://www.ncbi.nlm.nih.gov/research/cog-project/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4)    </a:t>
            </a:r>
            <a:r>
              <a:rPr lang="en-IE" dirty="0" err="1"/>
              <a:t>Pfam</a:t>
            </a:r>
            <a:r>
              <a:rPr lang="en-IE" dirty="0"/>
              <a:t>: 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5"/>
              </a:rPr>
              <a:t>http://pfam.xfam.org/</a:t>
            </a:r>
            <a:r>
              <a:rPr lang="en-IE" dirty="0"/>
              <a:t>     </a:t>
            </a:r>
          </a:p>
          <a:p>
            <a:pPr marL="0" indent="0">
              <a:buNone/>
            </a:pPr>
            <a:r>
              <a:rPr lang="en-IE" dirty="0"/>
              <a:t>5)    </a:t>
            </a:r>
            <a:r>
              <a:rPr lang="en-IE" dirty="0" err="1"/>
              <a:t>CAZy</a:t>
            </a:r>
            <a:r>
              <a:rPr lang="en-IE" dirty="0"/>
              <a:t>: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6"/>
              </a:rPr>
              <a:t>http://www.cazy.org/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6)    CARD:</a:t>
            </a:r>
          </a:p>
          <a:p>
            <a:pPr lvl="1"/>
            <a:r>
              <a:rPr lang="en-IE" dirty="0">
                <a:hlinkClick r:id="rId7"/>
              </a:rPr>
              <a:t>https://ardb.cbcb.umd.edu/</a:t>
            </a:r>
            <a:endParaRPr lang="en-IE" dirty="0"/>
          </a:p>
          <a:p>
            <a:pPr lvl="1"/>
            <a:r>
              <a:rPr lang="en-IE" dirty="0">
                <a:hlinkClick r:id="rId8"/>
              </a:rPr>
              <a:t>https://card.mcmaster.ca/</a:t>
            </a:r>
            <a:r>
              <a:rPr lang="en-IE" dirty="0"/>
              <a:t> </a:t>
            </a:r>
          </a:p>
          <a:p>
            <a:pPr marL="0" indent="0">
              <a:buNone/>
            </a:pPr>
            <a:r>
              <a:rPr lang="en-IE" dirty="0"/>
              <a:t>7)    UNIPROT: </a:t>
            </a:r>
          </a:p>
          <a:p>
            <a:pPr marL="0" indent="0">
              <a:buNone/>
            </a:pPr>
            <a:r>
              <a:rPr lang="en-IE" dirty="0"/>
              <a:t>       </a:t>
            </a:r>
            <a:r>
              <a:rPr lang="en-IE" dirty="0">
                <a:hlinkClick r:id="rId9"/>
              </a:rPr>
              <a:t>https://www.uniprot.org/</a:t>
            </a:r>
            <a:endParaRPr lang="en-IE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9056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6E3E9E-616D-0BA8-B7AA-5E3F172A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MetaCyc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CD9B6F-4113-4650-C500-6B54D7357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727323"/>
          </a:xfrm>
        </p:spPr>
        <p:txBody>
          <a:bodyPr>
            <a:normAutofit fontScale="92500" lnSpcReduction="20000"/>
          </a:bodyPr>
          <a:lstStyle/>
          <a:p>
            <a:r>
              <a:rPr lang="en-IE" dirty="0">
                <a:hlinkClick r:id="rId2"/>
              </a:rPr>
              <a:t>https://metacyc.org/</a:t>
            </a:r>
            <a:endParaRPr lang="en-IE" dirty="0"/>
          </a:p>
          <a:p>
            <a:r>
              <a:rPr lang="en-IE" dirty="0"/>
              <a:t>It is a curated database of experimentally elucidated list of 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pathways from all domains of life</a:t>
            </a:r>
          </a:p>
          <a:p>
            <a:r>
              <a:rPr lang="en-IE" dirty="0"/>
              <a:t>Both primary and secondary metabolism pathways, as well as the associated metabolites, reactions, enzymes, and genes</a:t>
            </a:r>
          </a:p>
          <a:p>
            <a:r>
              <a:rPr lang="en-IE" dirty="0" err="1"/>
              <a:t>MetaCyc</a:t>
            </a:r>
            <a:r>
              <a:rPr lang="en-IE" dirty="0"/>
              <a:t> currently contains 2937 pathways, 17,780 reactions and 18,124 metabolites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3F9CB-C620-8316-A8B6-321AA62F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5618"/>
            <a:ext cx="9144000" cy="23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9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20D8-C886-4AFB-8B05-E9C55466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06450-C03E-479E-83B3-753E01B1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Reference Databases</a:t>
            </a:r>
          </a:p>
          <a:p>
            <a:pPr lvl="1"/>
            <a:r>
              <a:rPr lang="en-IN" dirty="0"/>
              <a:t>16S and other amplicon data</a:t>
            </a:r>
          </a:p>
          <a:p>
            <a:pPr lvl="1"/>
            <a:r>
              <a:rPr lang="en-IN" dirty="0"/>
              <a:t>Whole Genome Sequences</a:t>
            </a:r>
          </a:p>
          <a:p>
            <a:pPr lvl="1"/>
            <a:r>
              <a:rPr lang="en-IN" dirty="0"/>
              <a:t>Functional Databases</a:t>
            </a:r>
          </a:p>
          <a:p>
            <a:pPr lvl="1"/>
            <a:endParaRPr lang="en-IN" dirty="0"/>
          </a:p>
          <a:p>
            <a:r>
              <a:rPr lang="en-IN" dirty="0"/>
              <a:t>Microbiome Databases</a:t>
            </a:r>
          </a:p>
          <a:p>
            <a:pPr lvl="1"/>
            <a:r>
              <a:rPr lang="en-IN" dirty="0"/>
              <a:t>Microbiome Study Databases</a:t>
            </a:r>
          </a:p>
          <a:p>
            <a:pPr lvl="1"/>
            <a:r>
              <a:rPr lang="en-IN" dirty="0"/>
              <a:t>Metagenome-Assembled Genome Databases</a:t>
            </a:r>
          </a:p>
        </p:txBody>
      </p:sp>
    </p:spTree>
    <p:extLst>
      <p:ext uri="{BB962C8B-B14F-4D97-AF65-F5344CB8AC3E}">
        <p14:creationId xmlns:p14="http://schemas.microsoft.com/office/powerpoint/2010/main" val="2408162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9E26DB-F194-80D5-4DF4-C4A1C1391B3A}"/>
              </a:ext>
            </a:extLst>
          </p:cNvPr>
          <p:cNvSpPr/>
          <p:nvPr/>
        </p:nvSpPr>
        <p:spPr>
          <a:xfrm>
            <a:off x="825500" y="2171700"/>
            <a:ext cx="2768600" cy="4495800"/>
          </a:xfrm>
          <a:prstGeom prst="roundRect">
            <a:avLst>
              <a:gd name="adj" fmla="val 107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F156DB-53EB-E7F8-9CA1-ED702CDB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MetaCyc</a:t>
            </a:r>
            <a:endParaRPr lang="en-I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4F7749-33F8-25FB-B7AE-F1F573F92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555623"/>
          </a:xfrm>
        </p:spPr>
        <p:txBody>
          <a:bodyPr/>
          <a:lstStyle/>
          <a:p>
            <a:r>
              <a:rPr lang="en-IE" dirty="0"/>
              <a:t>Modular Hierarchy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B51B43-902B-7C33-9140-117F9ECE6A0C}"/>
              </a:ext>
            </a:extLst>
          </p:cNvPr>
          <p:cNvSpPr/>
          <p:nvPr/>
        </p:nvSpPr>
        <p:spPr>
          <a:xfrm>
            <a:off x="952500" y="2451100"/>
            <a:ext cx="24892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Gene/Protein sequences (with E.C.)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CF6B25-0CB5-8855-2AF7-DCB2D87B64E6}"/>
              </a:ext>
            </a:extLst>
          </p:cNvPr>
          <p:cNvSpPr/>
          <p:nvPr/>
        </p:nvSpPr>
        <p:spPr>
          <a:xfrm>
            <a:off x="952500" y="3263900"/>
            <a:ext cx="24892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Gene/Protein sequences (with E.C.)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09B838-2EA9-639B-DA1F-50C79AC2E35B}"/>
              </a:ext>
            </a:extLst>
          </p:cNvPr>
          <p:cNvSpPr/>
          <p:nvPr/>
        </p:nvSpPr>
        <p:spPr>
          <a:xfrm>
            <a:off x="952500" y="5880101"/>
            <a:ext cx="24892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Gene/Protein sequences (with E.C.)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413A6A-3CCE-D524-C312-47BBCB570ACF}"/>
              </a:ext>
            </a:extLst>
          </p:cNvPr>
          <p:cNvSpPr/>
          <p:nvPr/>
        </p:nvSpPr>
        <p:spPr>
          <a:xfrm>
            <a:off x="952500" y="4076700"/>
            <a:ext cx="24892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Gene/Protein sequences (with E.C.)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731A32-5A8B-11C1-E613-416A05922F7A}"/>
              </a:ext>
            </a:extLst>
          </p:cNvPr>
          <p:cNvSpPr/>
          <p:nvPr/>
        </p:nvSpPr>
        <p:spPr>
          <a:xfrm>
            <a:off x="2095500" y="48006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392A4-6479-83D6-98E5-D2C35CAAEA09}"/>
              </a:ext>
            </a:extLst>
          </p:cNvPr>
          <p:cNvSpPr/>
          <p:nvPr/>
        </p:nvSpPr>
        <p:spPr>
          <a:xfrm>
            <a:off x="2095500" y="51689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4267F5-EFC1-E4D5-96D7-E328EDE50496}"/>
              </a:ext>
            </a:extLst>
          </p:cNvPr>
          <p:cNvSpPr/>
          <p:nvPr/>
        </p:nvSpPr>
        <p:spPr>
          <a:xfrm>
            <a:off x="2095500" y="55118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F06EBF-A015-605A-05DC-7DBA9479573A}"/>
              </a:ext>
            </a:extLst>
          </p:cNvPr>
          <p:cNvSpPr/>
          <p:nvPr/>
        </p:nvSpPr>
        <p:spPr>
          <a:xfrm>
            <a:off x="4210957" y="2171700"/>
            <a:ext cx="1732643" cy="4495800"/>
          </a:xfrm>
          <a:prstGeom prst="roundRect">
            <a:avLst>
              <a:gd name="adj" fmla="val 107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B9D6C8F-5AE1-2523-7481-E43557FEF65A}"/>
              </a:ext>
            </a:extLst>
          </p:cNvPr>
          <p:cNvSpPr/>
          <p:nvPr/>
        </p:nvSpPr>
        <p:spPr>
          <a:xfrm>
            <a:off x="4378778" y="2451099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Reaction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3FEBC4-4705-4A04-5C84-5B04E763481A}"/>
              </a:ext>
            </a:extLst>
          </p:cNvPr>
          <p:cNvSpPr/>
          <p:nvPr/>
        </p:nvSpPr>
        <p:spPr>
          <a:xfrm>
            <a:off x="4378778" y="3695699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Reaction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418903-DAF5-0AD3-D761-D474A24755F0}"/>
              </a:ext>
            </a:extLst>
          </p:cNvPr>
          <p:cNvSpPr/>
          <p:nvPr/>
        </p:nvSpPr>
        <p:spPr>
          <a:xfrm>
            <a:off x="4378778" y="5880100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Reaction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F98960-EE9E-DC7A-C406-B1A2964A5663}"/>
              </a:ext>
            </a:extLst>
          </p:cNvPr>
          <p:cNvSpPr/>
          <p:nvPr/>
        </p:nvSpPr>
        <p:spPr>
          <a:xfrm>
            <a:off x="4978400" y="44577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4B5E747-1AF0-8A71-027E-078DBDDBED80}"/>
              </a:ext>
            </a:extLst>
          </p:cNvPr>
          <p:cNvSpPr/>
          <p:nvPr/>
        </p:nvSpPr>
        <p:spPr>
          <a:xfrm>
            <a:off x="4978400" y="48006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C7B9F-3307-3E37-1337-F9930B59B004}"/>
              </a:ext>
            </a:extLst>
          </p:cNvPr>
          <p:cNvSpPr/>
          <p:nvPr/>
        </p:nvSpPr>
        <p:spPr>
          <a:xfrm>
            <a:off x="4991100" y="51689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2F3621-F2E2-6C41-E0E7-14C9A7269B8D}"/>
              </a:ext>
            </a:extLst>
          </p:cNvPr>
          <p:cNvSpPr/>
          <p:nvPr/>
        </p:nvSpPr>
        <p:spPr>
          <a:xfrm>
            <a:off x="4991100" y="55245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03B71A-AF37-8CC6-A1DE-0F3A5100398D}"/>
              </a:ext>
            </a:extLst>
          </p:cNvPr>
          <p:cNvSpPr/>
          <p:nvPr/>
        </p:nvSpPr>
        <p:spPr>
          <a:xfrm>
            <a:off x="6357257" y="2171700"/>
            <a:ext cx="1732643" cy="4495800"/>
          </a:xfrm>
          <a:prstGeom prst="roundRect">
            <a:avLst>
              <a:gd name="adj" fmla="val 107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B96F26-423F-8FF2-5910-260706E15970}"/>
              </a:ext>
            </a:extLst>
          </p:cNvPr>
          <p:cNvSpPr/>
          <p:nvPr/>
        </p:nvSpPr>
        <p:spPr>
          <a:xfrm>
            <a:off x="6525078" y="2986088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Pathway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D70995-B1E2-BEC0-84F8-11E3E69F4975}"/>
              </a:ext>
            </a:extLst>
          </p:cNvPr>
          <p:cNvSpPr/>
          <p:nvPr/>
        </p:nvSpPr>
        <p:spPr>
          <a:xfrm>
            <a:off x="6525078" y="5880100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Pathway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0FBBDA-84B1-6F9F-CFCF-931D3753AA7A}"/>
              </a:ext>
            </a:extLst>
          </p:cNvPr>
          <p:cNvSpPr/>
          <p:nvPr/>
        </p:nvSpPr>
        <p:spPr>
          <a:xfrm rot="16200000">
            <a:off x="6508751" y="4210050"/>
            <a:ext cx="4318000" cy="419100"/>
          </a:xfrm>
          <a:prstGeom prst="roundRect">
            <a:avLst>
              <a:gd name="adj" fmla="val 107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tx1"/>
                </a:solidFill>
              </a:rPr>
              <a:t>Metabolite Intake/Consumption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B90115A-693E-A2E7-63AE-68A426F3B7E7}"/>
              </a:ext>
            </a:extLst>
          </p:cNvPr>
          <p:cNvSpPr/>
          <p:nvPr/>
        </p:nvSpPr>
        <p:spPr>
          <a:xfrm>
            <a:off x="3745139" y="4076700"/>
            <a:ext cx="314779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0D828F9-A84B-6BC2-898C-11AF3EAE8BAA}"/>
              </a:ext>
            </a:extLst>
          </p:cNvPr>
          <p:cNvSpPr/>
          <p:nvPr/>
        </p:nvSpPr>
        <p:spPr>
          <a:xfrm>
            <a:off x="5977618" y="4076700"/>
            <a:ext cx="314779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96599CA-0952-EDB8-29A4-EE6036915341}"/>
              </a:ext>
            </a:extLst>
          </p:cNvPr>
          <p:cNvSpPr/>
          <p:nvPr/>
        </p:nvSpPr>
        <p:spPr>
          <a:xfrm>
            <a:off x="8135258" y="4087811"/>
            <a:ext cx="314779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099D36-FA28-11C1-C44D-F139F4051042}"/>
              </a:ext>
            </a:extLst>
          </p:cNvPr>
          <p:cNvSpPr txBox="1"/>
          <p:nvPr/>
        </p:nvSpPr>
        <p:spPr>
          <a:xfrm>
            <a:off x="836307" y="1729857"/>
            <a:ext cx="260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Individual Genes/Proteins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425530-519C-4E1D-6409-9BBCAE5942D4}"/>
              </a:ext>
            </a:extLst>
          </p:cNvPr>
          <p:cNvSpPr txBox="1"/>
          <p:nvPr/>
        </p:nvSpPr>
        <p:spPr>
          <a:xfrm>
            <a:off x="4530910" y="1755257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Reactions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3822E-30B7-0D4A-51D1-A9CE71246963}"/>
              </a:ext>
            </a:extLst>
          </p:cNvPr>
          <p:cNvSpPr txBox="1"/>
          <p:nvPr/>
        </p:nvSpPr>
        <p:spPr>
          <a:xfrm>
            <a:off x="6677210" y="174122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Pathways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9AAB06-3919-BE90-320F-8CC9B5A3CB97}"/>
              </a:ext>
            </a:extLst>
          </p:cNvPr>
          <p:cNvCxnSpPr>
            <a:stCxn id="7" idx="3"/>
          </p:cNvCxnSpPr>
          <p:nvPr/>
        </p:nvCxnSpPr>
        <p:spPr>
          <a:xfrm flipV="1">
            <a:off x="3441700" y="2728910"/>
            <a:ext cx="108921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E547DF-C846-4B9F-7F33-6D652592D746}"/>
              </a:ext>
            </a:extLst>
          </p:cNvPr>
          <p:cNvCxnSpPr>
            <a:cxnSpLocks/>
          </p:cNvCxnSpPr>
          <p:nvPr/>
        </p:nvCxnSpPr>
        <p:spPr>
          <a:xfrm flipV="1">
            <a:off x="3417796" y="2832100"/>
            <a:ext cx="1113114" cy="714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FE57E3-9648-BAAC-B3D3-07D7DF4CE738}"/>
              </a:ext>
            </a:extLst>
          </p:cNvPr>
          <p:cNvCxnSpPr>
            <a:cxnSpLocks/>
          </p:cNvCxnSpPr>
          <p:nvPr/>
        </p:nvCxnSpPr>
        <p:spPr>
          <a:xfrm>
            <a:off x="3416062" y="3573466"/>
            <a:ext cx="972934" cy="45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199B249-44FC-C1AD-D35E-F8953D1435E7}"/>
              </a:ext>
            </a:extLst>
          </p:cNvPr>
          <p:cNvSpPr/>
          <p:nvPr/>
        </p:nvSpPr>
        <p:spPr>
          <a:xfrm>
            <a:off x="215900" y="3937000"/>
            <a:ext cx="441778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36686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9AC0CE-FCBB-3AFE-15AD-EFE13FB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MetaCyc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8F2B0-FFAA-72F7-0903-CCC64093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79"/>
            <a:ext cx="9144000" cy="43010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21F5100-DC86-2C07-F882-A67F682B5DE0}"/>
              </a:ext>
            </a:extLst>
          </p:cNvPr>
          <p:cNvSpPr/>
          <p:nvPr/>
        </p:nvSpPr>
        <p:spPr>
          <a:xfrm>
            <a:off x="5791200" y="1149053"/>
            <a:ext cx="685800" cy="4741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B93F7-015D-F2F0-B2A6-47B862D2D1C9}"/>
              </a:ext>
            </a:extLst>
          </p:cNvPr>
          <p:cNvSpPr txBox="1"/>
          <p:nvPr/>
        </p:nvSpPr>
        <p:spPr>
          <a:xfrm>
            <a:off x="6375400" y="990600"/>
            <a:ext cx="197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Individual Enzymes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A6F86-0989-BE3C-83AC-B43EAD7D2CBB}"/>
              </a:ext>
            </a:extLst>
          </p:cNvPr>
          <p:cNvSpPr txBox="1"/>
          <p:nvPr/>
        </p:nvSpPr>
        <p:spPr>
          <a:xfrm>
            <a:off x="101600" y="909147"/>
            <a:ext cx="501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These are detected from reads and gene sequences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BD23CA-DDC2-51DE-0D92-D837C7535B29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5120666" y="1093813"/>
            <a:ext cx="770967" cy="12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6806819-018C-9B68-D929-1BF769759AD7}"/>
              </a:ext>
            </a:extLst>
          </p:cNvPr>
          <p:cNvSpPr/>
          <p:nvPr/>
        </p:nvSpPr>
        <p:spPr>
          <a:xfrm rot="16200000">
            <a:off x="6001361" y="592573"/>
            <a:ext cx="265478" cy="228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473CD09-B9F8-237D-A4E5-0FA697C6072B}"/>
              </a:ext>
            </a:extLst>
          </p:cNvPr>
          <p:cNvSpPr/>
          <p:nvPr/>
        </p:nvSpPr>
        <p:spPr>
          <a:xfrm rot="5400000">
            <a:off x="4615894" y="1437726"/>
            <a:ext cx="265478" cy="228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0E641-4DF4-EE96-F7CD-1A5D5D2679F2}"/>
              </a:ext>
            </a:extLst>
          </p:cNvPr>
          <p:cNvSpPr txBox="1"/>
          <p:nvPr/>
        </p:nvSpPr>
        <p:spPr>
          <a:xfrm>
            <a:off x="4202265" y="2078655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Reactions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3908F-B39A-AB6E-8CF8-A2E34F8239BE}"/>
              </a:ext>
            </a:extLst>
          </p:cNvPr>
          <p:cNvSpPr txBox="1"/>
          <p:nvPr/>
        </p:nvSpPr>
        <p:spPr>
          <a:xfrm>
            <a:off x="5618582" y="1807840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Reactions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D1505-9521-381C-721C-EC46559B58FC}"/>
              </a:ext>
            </a:extLst>
          </p:cNvPr>
          <p:cNvSpPr txBox="1"/>
          <p:nvPr/>
        </p:nvSpPr>
        <p:spPr>
          <a:xfrm>
            <a:off x="0" y="6486854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An example of a part of a pathway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8E02D-46B4-1E7C-CF35-42422B530055}"/>
              </a:ext>
            </a:extLst>
          </p:cNvPr>
          <p:cNvSpPr txBox="1"/>
          <p:nvPr/>
        </p:nvSpPr>
        <p:spPr>
          <a:xfrm>
            <a:off x="1699055" y="5619365"/>
            <a:ext cx="357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Individual compounds / Metabolites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471FF-6085-B0BF-7F89-8191A2AEB2E2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171700" y="4762500"/>
            <a:ext cx="1316242" cy="85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387F2-7FA5-BCE5-D87F-7C39A5297FC2}"/>
              </a:ext>
            </a:extLst>
          </p:cNvPr>
          <p:cNvCxnSpPr>
            <a:cxnSpLocks/>
          </p:cNvCxnSpPr>
          <p:nvPr/>
        </p:nvCxnSpPr>
        <p:spPr>
          <a:xfrm flipV="1">
            <a:off x="3960587" y="4737266"/>
            <a:ext cx="611413" cy="93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3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D9C89-C56E-4CEE-178E-DA124A51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MetaCyc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17D985-C169-00E6-7CAE-FBE1EDD4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1304923"/>
          </a:xfrm>
        </p:spPr>
        <p:txBody>
          <a:bodyPr>
            <a:normAutofit/>
          </a:bodyPr>
          <a:lstStyle/>
          <a:p>
            <a:r>
              <a:rPr lang="en-IE" dirty="0"/>
              <a:t>Pathways are further classified into three different hierarchical levels (or classes and super-classes) or super pathways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9D146-295F-29C1-A42D-845FE7A1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28925"/>
            <a:ext cx="6400800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D0845-6A3E-5414-4A96-B3D51D09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3667126"/>
            <a:ext cx="8547100" cy="60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6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539757-2BE2-02C7-DBA2-89BF9AB0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KEGG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8E6656-D737-A745-F4C6-8B5DBFD5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435223"/>
          </a:xfrm>
        </p:spPr>
        <p:txBody>
          <a:bodyPr/>
          <a:lstStyle/>
          <a:p>
            <a:r>
              <a:rPr lang="en-IE" dirty="0">
                <a:hlinkClick r:id="rId2"/>
              </a:rPr>
              <a:t>https://www.kegg.jp/</a:t>
            </a:r>
            <a:endParaRPr lang="en-IE" dirty="0"/>
          </a:p>
          <a:p>
            <a:r>
              <a:rPr lang="en-IE" dirty="0"/>
              <a:t>Another hierarchically arranged functional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C050F-DA14-235C-6535-93EE42FAF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4" y="2832100"/>
            <a:ext cx="4360985" cy="354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232E56-74E6-E5E2-90D8-5C81B2D51190}"/>
              </a:ext>
            </a:extLst>
          </p:cNvPr>
          <p:cNvSpPr txBox="1">
            <a:spLocks/>
          </p:cNvSpPr>
          <p:nvPr/>
        </p:nvSpPr>
        <p:spPr>
          <a:xfrm>
            <a:off x="4241800" y="2832100"/>
            <a:ext cx="4673600" cy="299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Contains much more information besides the functional pathway and metabolite association to different genes and proteins</a:t>
            </a:r>
          </a:p>
        </p:txBody>
      </p:sp>
    </p:spTree>
    <p:extLst>
      <p:ext uri="{BB962C8B-B14F-4D97-AF65-F5344CB8AC3E}">
        <p14:creationId xmlns:p14="http://schemas.microsoft.com/office/powerpoint/2010/main" val="3491879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355034-B8FB-CC9F-FBDB-513B014B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KEGG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D46BE7-C9F6-F6E7-DF8A-4937B0B2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722373"/>
            <a:ext cx="4571999" cy="1076324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Genes, </a:t>
            </a:r>
            <a:r>
              <a:rPr lang="en-IE" dirty="0" err="1"/>
              <a:t>Orthology</a:t>
            </a:r>
            <a:r>
              <a:rPr lang="en-IE" dirty="0"/>
              <a:t>, Modules and Pathways: We mainly concentrate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DC71B-78B5-295B-8117-1D9ABEA61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4761850" cy="252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B88D3-D655-E312-A4DA-B7BBCDB9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00"/>
            <a:ext cx="4761850" cy="2158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BE0E4-74DC-A98E-0E41-23E633C9D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99829"/>
            <a:ext cx="4761850" cy="6669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DCEE9F-5FE4-C5D4-FDCC-7A4758189229}"/>
              </a:ext>
            </a:extLst>
          </p:cNvPr>
          <p:cNvSpPr txBox="1">
            <a:spLocks/>
          </p:cNvSpPr>
          <p:nvPr/>
        </p:nvSpPr>
        <p:spPr>
          <a:xfrm>
            <a:off x="4572000" y="3512300"/>
            <a:ext cx="4571999" cy="1338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Metabolites and Reactions: Partly concentrate here sometimes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31168A-DD29-693B-7BE1-9D210CF88A64}"/>
              </a:ext>
            </a:extLst>
          </p:cNvPr>
          <p:cNvSpPr txBox="1">
            <a:spLocks/>
          </p:cNvSpPr>
          <p:nvPr/>
        </p:nvSpPr>
        <p:spPr>
          <a:xfrm>
            <a:off x="4666925" y="5476608"/>
            <a:ext cx="4571999" cy="1338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Disease, Disease Networks, Variants, Drugs: Rarely</a:t>
            </a:r>
          </a:p>
        </p:txBody>
      </p:sp>
    </p:spTree>
    <p:extLst>
      <p:ext uri="{BB962C8B-B14F-4D97-AF65-F5344CB8AC3E}">
        <p14:creationId xmlns:p14="http://schemas.microsoft.com/office/powerpoint/2010/main" val="4015995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F998F2-5998-459A-0E08-7F708142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KEGG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E7A3C9-5FDE-30B4-0C45-27AB450F2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2232023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Similar Modular Hierarchy:</a:t>
            </a:r>
          </a:p>
          <a:p>
            <a:r>
              <a:rPr lang="en-IE" dirty="0"/>
              <a:t>KEGG Genes &gt; KEGG </a:t>
            </a:r>
            <a:r>
              <a:rPr lang="en-IE" dirty="0" err="1"/>
              <a:t>Orthology</a:t>
            </a:r>
            <a:r>
              <a:rPr lang="en-IE" dirty="0"/>
              <a:t> &gt; KEGG Reaction Modules &gt; KEGG Pathways</a:t>
            </a:r>
          </a:p>
          <a:p>
            <a:r>
              <a:rPr lang="en-IE" dirty="0"/>
              <a:t>KEGG Pathways are further grouped at different levels</a:t>
            </a:r>
          </a:p>
          <a:p>
            <a:r>
              <a:rPr lang="en-IE" dirty="0">
                <a:hlinkClick r:id="rId2"/>
              </a:rPr>
              <a:t>https://www.kegg.jp/kegg/pathway.html</a:t>
            </a:r>
            <a:endParaRPr lang="en-IE" dirty="0"/>
          </a:p>
          <a:p>
            <a:r>
              <a:rPr lang="en-IE" dirty="0"/>
              <a:t>https://www.kegg.jp/kegg/pathway.html#genetic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8D4A5-7C73-FC27-1CC9-97F04884D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5377"/>
            <a:ext cx="3919537" cy="248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685B1-F637-E2E8-3537-7F5FD3A08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501" y="3429000"/>
            <a:ext cx="3257811" cy="2871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39422-E8F1-DDD0-53B9-7833F0BD6321}"/>
              </a:ext>
            </a:extLst>
          </p:cNvPr>
          <p:cNvSpPr txBox="1"/>
          <p:nvPr/>
        </p:nvSpPr>
        <p:spPr>
          <a:xfrm>
            <a:off x="2832100" y="6410654"/>
            <a:ext cx="16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512050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55CB3E-9929-9F65-EA1D-3A0244FE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COG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014458-9136-0595-3FD1-EF3A0C4F6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828924"/>
          </a:xfrm>
        </p:spPr>
        <p:txBody>
          <a:bodyPr>
            <a:normAutofit fontScale="77500" lnSpcReduction="20000"/>
          </a:bodyPr>
          <a:lstStyle/>
          <a:p>
            <a:r>
              <a:rPr lang="en-IE" dirty="0">
                <a:hlinkClick r:id="rId2"/>
              </a:rPr>
              <a:t>https://www.ncbi.nlm.nih.gov/research/cog-project/</a:t>
            </a:r>
            <a:endParaRPr lang="en-IE" dirty="0"/>
          </a:p>
          <a:p>
            <a:r>
              <a:rPr lang="en-IE" dirty="0"/>
              <a:t>Clusters of Orthologous Groups</a:t>
            </a:r>
          </a:p>
          <a:p>
            <a:r>
              <a:rPr lang="en-IE" dirty="0"/>
              <a:t>Orthologous groups of protein sequences from all completely sequenced genomes</a:t>
            </a:r>
          </a:p>
          <a:p>
            <a:r>
              <a:rPr lang="en-IE" dirty="0"/>
              <a:t>Complete genomes of 1187 bacteria and 122 archaea</a:t>
            </a:r>
          </a:p>
          <a:p>
            <a:r>
              <a:rPr lang="en-IE" dirty="0"/>
              <a:t>4877 COGs that include 3,236,575 unique genes mapped to 3,455,867 genomic loci, which represents 73.5% of the 4 401 819 proteins (4,110,746 bacterial and 291,073 archaeal proteins) encoded by the covered species.</a:t>
            </a:r>
          </a:p>
        </p:txBody>
      </p:sp>
    </p:spTree>
    <p:extLst>
      <p:ext uri="{BB962C8B-B14F-4D97-AF65-F5344CB8AC3E}">
        <p14:creationId xmlns:p14="http://schemas.microsoft.com/office/powerpoint/2010/main" val="3990789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6C5F3E-022C-12F0-25CB-BD8EA5EA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COG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E5463-6C71-BA7D-0FC8-006CEED8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92" y="1121121"/>
            <a:ext cx="7761159" cy="5369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4A159-9FA3-D1BB-2C58-0B11F10D665D}"/>
              </a:ext>
            </a:extLst>
          </p:cNvPr>
          <p:cNvSpPr txBox="1"/>
          <p:nvPr/>
        </p:nvSpPr>
        <p:spPr>
          <a:xfrm>
            <a:off x="1730265" y="6419585"/>
            <a:ext cx="3483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Similar hierarchical classes</a:t>
            </a:r>
          </a:p>
        </p:txBody>
      </p:sp>
    </p:spTree>
    <p:extLst>
      <p:ext uri="{BB962C8B-B14F-4D97-AF65-F5344CB8AC3E}">
        <p14:creationId xmlns:p14="http://schemas.microsoft.com/office/powerpoint/2010/main" val="1833401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6B2B-83C8-A5D9-8EDA-0DFFE8E4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F6769-F08D-74F3-2777-FEFF6F48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3250"/>
            <a:ext cx="9144000" cy="2469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60DD8-6544-F580-FD92-0DF6E0DB18D4}"/>
              </a:ext>
            </a:extLst>
          </p:cNvPr>
          <p:cNvSpPr txBox="1"/>
          <p:nvPr/>
        </p:nvSpPr>
        <p:spPr>
          <a:xfrm>
            <a:off x="685800" y="1124607"/>
            <a:ext cx="7690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Protein families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Protein families are further grouped into Clans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3"/>
              </a:rPr>
              <a:t>http://pfam.xfam.org/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421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5B3D3A-62AF-FBCB-8A6C-7DBF2406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CAZy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B079BB-4B42-0206-69EF-7E5BE2837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r>
              <a:rPr lang="en-IE" dirty="0">
                <a:hlinkClick r:id="rId2"/>
              </a:rPr>
              <a:t>http://www.cazy.org/</a:t>
            </a:r>
            <a:endParaRPr lang="en-IE" dirty="0"/>
          </a:p>
          <a:p>
            <a:r>
              <a:rPr lang="en-IE" dirty="0" err="1"/>
              <a:t>CAZy</a:t>
            </a:r>
            <a:r>
              <a:rPr lang="en-IE" dirty="0"/>
              <a:t>: Database of </a:t>
            </a:r>
            <a:r>
              <a:rPr lang="en-IE" dirty="0" err="1"/>
              <a:t>CAZymes</a:t>
            </a:r>
            <a:endParaRPr lang="en-IE" dirty="0"/>
          </a:p>
          <a:p>
            <a:r>
              <a:rPr lang="en-IE" dirty="0"/>
              <a:t>Database of carbohydrate binding and degrading modules and genes</a:t>
            </a:r>
          </a:p>
          <a:p>
            <a:r>
              <a:rPr lang="en-IE" dirty="0"/>
              <a:t>Collectively referred to as </a:t>
            </a:r>
            <a:r>
              <a:rPr lang="en-IE" dirty="0" err="1"/>
              <a:t>CAZymes</a:t>
            </a:r>
            <a:r>
              <a:rPr lang="en-IE" dirty="0"/>
              <a:t> (Carbohydrate Active Enzymes)</a:t>
            </a:r>
          </a:p>
          <a:p>
            <a:r>
              <a:rPr lang="en-IE" dirty="0"/>
              <a:t>Important for understanding the C-nutrient-specific requirements for microbiome members</a:t>
            </a:r>
          </a:p>
          <a:p>
            <a:r>
              <a:rPr lang="en-IE" dirty="0"/>
              <a:t>To understand response to different media including food</a:t>
            </a:r>
          </a:p>
        </p:txBody>
      </p:sp>
    </p:spTree>
    <p:extLst>
      <p:ext uri="{BB962C8B-B14F-4D97-AF65-F5344CB8AC3E}">
        <p14:creationId xmlns:p14="http://schemas.microsoft.com/office/powerpoint/2010/main" val="140192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5CD-E511-4A81-B287-F2069D7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Studies: Obtaining insights using publicly available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9AE30-3957-4407-AA35-C85E348C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8620"/>
            <a:ext cx="9144000" cy="3868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68258E-723B-4017-A411-737164D2889B}"/>
              </a:ext>
            </a:extLst>
          </p:cNvPr>
          <p:cNvSpPr txBox="1"/>
          <p:nvPr/>
        </p:nvSpPr>
        <p:spPr>
          <a:xfrm>
            <a:off x="42039" y="1293817"/>
            <a:ext cx="9059917" cy="769441"/>
          </a:xfrm>
          <a:prstGeom prst="rect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Data-driven identification of bacteria associated with recovery post-antibiotic treatment</a:t>
            </a:r>
          </a:p>
        </p:txBody>
      </p:sp>
    </p:spTree>
    <p:extLst>
      <p:ext uri="{BB962C8B-B14F-4D97-AF65-F5344CB8AC3E}">
        <p14:creationId xmlns:p14="http://schemas.microsoft.com/office/powerpoint/2010/main" val="3120140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4D471D-955E-E369-588D-D98C3FF5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CAZy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93016C-4F9B-19B8-750A-FA2CBE25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479424"/>
          </a:xfrm>
        </p:spPr>
        <p:txBody>
          <a:bodyPr/>
          <a:lstStyle/>
          <a:p>
            <a:r>
              <a:rPr lang="en-IE" dirty="0"/>
              <a:t>Enzymes divided into different kind of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87BC5-B7EA-8613-1F77-4B23808F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576"/>
            <a:ext cx="9144000" cy="1972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2CC20-A388-7F72-968A-6640D513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4408"/>
            <a:ext cx="9144000" cy="14775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385B34-A9BF-40F1-1B70-079D55EEC922}"/>
              </a:ext>
            </a:extLst>
          </p:cNvPr>
          <p:cNvSpPr txBox="1">
            <a:spLocks/>
          </p:cNvSpPr>
          <p:nvPr/>
        </p:nvSpPr>
        <p:spPr>
          <a:xfrm>
            <a:off x="685799" y="4064154"/>
            <a:ext cx="7772401" cy="47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Microbes have much greater diversity of </a:t>
            </a:r>
            <a:r>
              <a:rPr lang="en-IE" dirty="0" err="1"/>
              <a:t>CAZymes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6251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A53880-D76F-807E-0CC7-0E825F26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CAZy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26B18-1124-2393-B655-4CC2EC87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337"/>
            <a:ext cx="9144000" cy="34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31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EDE16C-0893-5F54-9828-2BBD152B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CARD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8E4AB1-4A71-9036-41D9-17396999D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498724"/>
          </a:xfrm>
        </p:spPr>
        <p:txBody>
          <a:bodyPr/>
          <a:lstStyle/>
          <a:p>
            <a:r>
              <a:rPr lang="en-IE" dirty="0"/>
              <a:t>Both databases can be used for profiling antibiotic resistance genes in metagenomics</a:t>
            </a:r>
          </a:p>
          <a:p>
            <a:r>
              <a:rPr lang="en-IE" dirty="0"/>
              <a:t>CARD</a:t>
            </a:r>
          </a:p>
          <a:p>
            <a:pPr lvl="1"/>
            <a:r>
              <a:rPr lang="en-IE" dirty="0">
                <a:hlinkClick r:id="rId2"/>
              </a:rPr>
              <a:t>https://ardb.cbcb.umd.edu/</a:t>
            </a:r>
            <a:endParaRPr lang="en-IE" dirty="0"/>
          </a:p>
          <a:p>
            <a:pPr lvl="1"/>
            <a:r>
              <a:rPr lang="en-IE" dirty="0">
                <a:hlinkClick r:id="rId3"/>
              </a:rPr>
              <a:t>https://card.mcmaster.ca/</a:t>
            </a:r>
            <a:r>
              <a:rPr lang="en-IE" dirty="0"/>
              <a:t> 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7C834-C33A-DF4C-299E-ABF8BE556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9580"/>
            <a:ext cx="9144000" cy="161144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178DA2-A9B8-BBB6-962A-DA710D2BAC41}"/>
              </a:ext>
            </a:extLst>
          </p:cNvPr>
          <p:cNvCxnSpPr/>
          <p:nvPr/>
        </p:nvCxnSpPr>
        <p:spPr>
          <a:xfrm>
            <a:off x="1660108" y="5465380"/>
            <a:ext cx="11677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65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519C3D-5AC3-A960-F231-02A9A751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UNIPROT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7FCFDC-09C2-0F0F-E991-0F218996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r>
              <a:rPr lang="en-IE" dirty="0"/>
              <a:t>All Reference Databases described above have their own accession number formats for the different genes/protein sequences</a:t>
            </a:r>
          </a:p>
          <a:p>
            <a:r>
              <a:rPr lang="en-IE" dirty="0"/>
              <a:t>Own classification hierarchy</a:t>
            </a:r>
          </a:p>
          <a:p>
            <a:r>
              <a:rPr lang="en-IE" dirty="0"/>
              <a:t>Not compatible</a:t>
            </a:r>
          </a:p>
          <a:p>
            <a:r>
              <a:rPr lang="en-IE" dirty="0"/>
              <a:t>This is to a large extent addressed by mapping reads and metagenomic sequences to a single largest sequence database and then creating cross maps between the accession numbers of this database to those of other databases.</a:t>
            </a:r>
          </a:p>
        </p:txBody>
      </p:sp>
    </p:spTree>
    <p:extLst>
      <p:ext uri="{BB962C8B-B14F-4D97-AF65-F5344CB8AC3E}">
        <p14:creationId xmlns:p14="http://schemas.microsoft.com/office/powerpoint/2010/main" val="3989995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60828-C9B3-B9C2-227E-CAB2F433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UNIPROT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FE120D-CE1D-5ADE-480F-EDB64E28D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2079624"/>
          </a:xfrm>
        </p:spPr>
        <p:txBody>
          <a:bodyPr>
            <a:normAutofit/>
          </a:bodyPr>
          <a:lstStyle/>
          <a:p>
            <a:r>
              <a:rPr lang="en-IE" dirty="0"/>
              <a:t>Such a database is UNIPROT</a:t>
            </a:r>
          </a:p>
          <a:p>
            <a:r>
              <a:rPr lang="en-IE" dirty="0">
                <a:hlinkClick r:id="rId2"/>
              </a:rPr>
              <a:t>https://www.uniprot.org/</a:t>
            </a:r>
            <a:endParaRPr lang="en-IE" dirty="0"/>
          </a:p>
          <a:p>
            <a:r>
              <a:rPr lang="en-IE" dirty="0"/>
              <a:t>Currently one of the world’s largest and most comprehensive data repositories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64E51-6D8D-161B-CE07-34822D56D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276601"/>
            <a:ext cx="7442200" cy="29457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48881-EEA4-13D7-AD61-6C7A9539ACFE}"/>
              </a:ext>
            </a:extLst>
          </p:cNvPr>
          <p:cNvCxnSpPr/>
          <p:nvPr/>
        </p:nvCxnSpPr>
        <p:spPr>
          <a:xfrm>
            <a:off x="1206500" y="4749493"/>
            <a:ext cx="520700" cy="127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6924CE-75FB-CACC-340E-3F4F0C6FB2DC}"/>
              </a:ext>
            </a:extLst>
          </p:cNvPr>
          <p:cNvSpPr txBox="1"/>
          <p:nvPr/>
        </p:nvSpPr>
        <p:spPr>
          <a:xfrm>
            <a:off x="1206500" y="6019800"/>
            <a:ext cx="4454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150 million sequence clusters</a:t>
            </a:r>
          </a:p>
          <a:p>
            <a:r>
              <a:rPr lang="en-IE" dirty="0"/>
              <a:t>After grouping homologues with 90% identity</a:t>
            </a:r>
          </a:p>
        </p:txBody>
      </p:sp>
    </p:spTree>
    <p:extLst>
      <p:ext uri="{BB962C8B-B14F-4D97-AF65-F5344CB8AC3E}">
        <p14:creationId xmlns:p14="http://schemas.microsoft.com/office/powerpoint/2010/main" val="2255001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71BA2-AEF7-11C5-1967-E1A87915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UNIPROT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C73ED0-F3B2-5C22-3F0A-F771A43C0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393824"/>
          </a:xfrm>
        </p:spPr>
        <p:txBody>
          <a:bodyPr/>
          <a:lstStyle/>
          <a:p>
            <a:r>
              <a:rPr lang="en-IE" dirty="0"/>
              <a:t>UNIPROT also has cross maps to other databases like </a:t>
            </a:r>
            <a:r>
              <a:rPr lang="en-IE" dirty="0" err="1"/>
              <a:t>CAZy</a:t>
            </a:r>
            <a:r>
              <a:rPr lang="en-IE" dirty="0"/>
              <a:t> and E.C.</a:t>
            </a:r>
          </a:p>
          <a:p>
            <a:r>
              <a:rPr lang="en-IE" dirty="0"/>
              <a:t>Most mapping pipelines utilize UNIPROT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88C6C-6A81-AFFB-00B5-0176F2A8D3FE}"/>
              </a:ext>
            </a:extLst>
          </p:cNvPr>
          <p:cNvSpPr/>
          <p:nvPr/>
        </p:nvSpPr>
        <p:spPr>
          <a:xfrm>
            <a:off x="3060700" y="3657600"/>
            <a:ext cx="1803400" cy="1393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/>
              <a:t>Cross Mappings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EFCD7-58A0-913E-CDD4-0CDF3980F6B0}"/>
              </a:ext>
            </a:extLst>
          </p:cNvPr>
          <p:cNvSpPr txBox="1"/>
          <p:nvPr/>
        </p:nvSpPr>
        <p:spPr>
          <a:xfrm>
            <a:off x="927100" y="4123679"/>
            <a:ext cx="12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err="1"/>
              <a:t>UniProt</a:t>
            </a:r>
            <a:endParaRPr lang="en-IE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4A8C46-C7C3-A7A4-BE61-6064E7140BEF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159000" y="4354512"/>
            <a:ext cx="90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5EFE45-7925-4250-D3B9-1BAE9B23182A}"/>
              </a:ext>
            </a:extLst>
          </p:cNvPr>
          <p:cNvCxnSpPr/>
          <p:nvPr/>
        </p:nvCxnSpPr>
        <p:spPr>
          <a:xfrm>
            <a:off x="4864100" y="4327523"/>
            <a:ext cx="90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0F6E89-6AB7-36F5-2F8B-868A415B9ED6}"/>
              </a:ext>
            </a:extLst>
          </p:cNvPr>
          <p:cNvSpPr txBox="1"/>
          <p:nvPr/>
        </p:nvSpPr>
        <p:spPr>
          <a:xfrm>
            <a:off x="6718300" y="2873378"/>
            <a:ext cx="879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KEGG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B84DB-A1EF-C88C-7021-93443FC7A398}"/>
              </a:ext>
            </a:extLst>
          </p:cNvPr>
          <p:cNvCxnSpPr>
            <a:cxnSpLocks/>
          </p:cNvCxnSpPr>
          <p:nvPr/>
        </p:nvCxnSpPr>
        <p:spPr>
          <a:xfrm>
            <a:off x="5765800" y="3126407"/>
            <a:ext cx="0" cy="350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63DE46-20AA-B0EF-7250-87E5A31574F3}"/>
              </a:ext>
            </a:extLst>
          </p:cNvPr>
          <p:cNvCxnSpPr/>
          <p:nvPr/>
        </p:nvCxnSpPr>
        <p:spPr>
          <a:xfrm>
            <a:off x="5765800" y="3126406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1C9E3A-8E2B-6103-465E-80C7CB14A71A}"/>
              </a:ext>
            </a:extLst>
          </p:cNvPr>
          <p:cNvCxnSpPr/>
          <p:nvPr/>
        </p:nvCxnSpPr>
        <p:spPr>
          <a:xfrm>
            <a:off x="5765800" y="3824906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CB2A92-2A40-47C3-A512-A003FB08A317}"/>
              </a:ext>
            </a:extLst>
          </p:cNvPr>
          <p:cNvSpPr txBox="1"/>
          <p:nvPr/>
        </p:nvSpPr>
        <p:spPr>
          <a:xfrm>
            <a:off x="6718300" y="3601099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COG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2E5426-6307-92FA-27F2-D5FF00802B0C}"/>
              </a:ext>
            </a:extLst>
          </p:cNvPr>
          <p:cNvCxnSpPr/>
          <p:nvPr/>
        </p:nvCxnSpPr>
        <p:spPr>
          <a:xfrm>
            <a:off x="5765800" y="4701206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ABBAD3-FB41-E0A2-4940-36DDB365BA90}"/>
              </a:ext>
            </a:extLst>
          </p:cNvPr>
          <p:cNvSpPr txBox="1"/>
          <p:nvPr/>
        </p:nvSpPr>
        <p:spPr>
          <a:xfrm>
            <a:off x="6772312" y="4470373"/>
            <a:ext cx="1274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/>
              <a:t>MetaCyc</a:t>
            </a:r>
            <a:endParaRPr lang="en-I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76B7DD-F97F-4BD0-ECC5-815208A12A05}"/>
              </a:ext>
            </a:extLst>
          </p:cNvPr>
          <p:cNvCxnSpPr/>
          <p:nvPr/>
        </p:nvCxnSpPr>
        <p:spPr>
          <a:xfrm>
            <a:off x="5765800" y="5742606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4A5AE8-E8F4-5CB6-3F8C-6F9DB37C52C3}"/>
              </a:ext>
            </a:extLst>
          </p:cNvPr>
          <p:cNvSpPr txBox="1"/>
          <p:nvPr/>
        </p:nvSpPr>
        <p:spPr>
          <a:xfrm>
            <a:off x="6772312" y="5511773"/>
            <a:ext cx="80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/>
              <a:t>CAZy</a:t>
            </a:r>
            <a:endParaRPr lang="en-IE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267DB2-BD31-7E44-0309-EF4DC2F11975}"/>
              </a:ext>
            </a:extLst>
          </p:cNvPr>
          <p:cNvCxnSpPr/>
          <p:nvPr/>
        </p:nvCxnSpPr>
        <p:spPr>
          <a:xfrm>
            <a:off x="5765800" y="6629400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027FB8-7BAF-7E51-072D-70440571F805}"/>
              </a:ext>
            </a:extLst>
          </p:cNvPr>
          <p:cNvSpPr txBox="1"/>
          <p:nvPr/>
        </p:nvSpPr>
        <p:spPr>
          <a:xfrm>
            <a:off x="6772312" y="6396335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CARD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602637-589E-AFFC-EA8E-79B6431D682F}"/>
              </a:ext>
            </a:extLst>
          </p:cNvPr>
          <p:cNvSpPr txBox="1"/>
          <p:nvPr/>
        </p:nvSpPr>
        <p:spPr>
          <a:xfrm>
            <a:off x="419100" y="5742606"/>
            <a:ext cx="48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Incase</a:t>
            </a:r>
            <a:r>
              <a:rPr lang="en-IE" dirty="0"/>
              <a:t> cross mappings are not available, they can be created by performing alignment searches of sequences in one database with the other and identifying close matches</a:t>
            </a:r>
          </a:p>
        </p:txBody>
      </p:sp>
    </p:spTree>
    <p:extLst>
      <p:ext uri="{BB962C8B-B14F-4D97-AF65-F5344CB8AC3E}">
        <p14:creationId xmlns:p14="http://schemas.microsoft.com/office/powerpoint/2010/main" val="2510465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67C2AE-6771-D55D-0B49-81DFD6E3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30" y="2862815"/>
            <a:ext cx="4572001" cy="671286"/>
          </a:xfrm>
        </p:spPr>
        <p:txBody>
          <a:bodyPr/>
          <a:lstStyle/>
          <a:p>
            <a:r>
              <a:rPr lang="en-IE" dirty="0"/>
              <a:t>Microbiome Databases</a:t>
            </a:r>
          </a:p>
        </p:txBody>
      </p:sp>
    </p:spTree>
    <p:extLst>
      <p:ext uri="{BB962C8B-B14F-4D97-AF65-F5344CB8AC3E}">
        <p14:creationId xmlns:p14="http://schemas.microsoft.com/office/powerpoint/2010/main" val="2304891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FF35-FFD8-456C-98FF-61789A57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Microbiome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5174-23C5-43F4-A60C-74DE0EDF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These are databases which contain information derived from previously published microbiome studies</a:t>
            </a:r>
          </a:p>
          <a:p>
            <a:endParaRPr lang="en-IN" dirty="0"/>
          </a:p>
          <a:p>
            <a:r>
              <a:rPr lang="en-IN" dirty="0"/>
              <a:t>May contain sequences from various samples of studies with sample-specific metadata</a:t>
            </a:r>
          </a:p>
          <a:p>
            <a:endParaRPr lang="en-IN" dirty="0"/>
          </a:p>
          <a:p>
            <a:r>
              <a:rPr lang="en-IN" dirty="0"/>
              <a:t>May also contain taxonomic and functional profiles of microbiomes from previously studies along with metadata</a:t>
            </a:r>
          </a:p>
          <a:p>
            <a:endParaRPr lang="en-IN" dirty="0"/>
          </a:p>
          <a:p>
            <a:r>
              <a:rPr lang="en-IN" dirty="0"/>
              <a:t>May contain assembled genomes from metagenomes or isolated genomes of species from different microbiome samples</a:t>
            </a:r>
          </a:p>
        </p:txBody>
      </p:sp>
    </p:spTree>
    <p:extLst>
      <p:ext uri="{BB962C8B-B14F-4D97-AF65-F5344CB8AC3E}">
        <p14:creationId xmlns:p14="http://schemas.microsoft.com/office/powerpoint/2010/main" val="1624996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2904-AC1E-D4F7-2632-FCC78905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Microbiome Databases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7E2C-D608-8BE6-5B5E-838D253C8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1196976"/>
            <a:ext cx="7901153" cy="55506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Three Types:</a:t>
            </a:r>
          </a:p>
          <a:p>
            <a:r>
              <a:rPr lang="en-US" dirty="0"/>
              <a:t>General Sequence Databases:</a:t>
            </a:r>
          </a:p>
          <a:p>
            <a:pPr marL="514350" indent="-514350">
              <a:buFont typeface="Wingdings 2" pitchFamily="18" charset="2"/>
              <a:buAutoNum type="arabicParenR"/>
            </a:pPr>
            <a:r>
              <a:rPr lang="en-US" dirty="0"/>
              <a:t>ENA (</a:t>
            </a:r>
            <a:r>
              <a:rPr lang="en-IE" dirty="0"/>
              <a:t>European Nucleotide Archive)</a:t>
            </a:r>
            <a:endParaRPr lang="en-US" dirty="0"/>
          </a:p>
          <a:p>
            <a:pPr marL="514350" indent="-514350">
              <a:buFont typeface="Wingdings 2" pitchFamily="18" charset="2"/>
              <a:buAutoNum type="arabicParenR"/>
            </a:pPr>
            <a:r>
              <a:rPr lang="en-US" dirty="0"/>
              <a:t>NCBI (National Center for Biotechnology Information)</a:t>
            </a:r>
          </a:p>
          <a:p>
            <a:pPr marL="514350" indent="-514350">
              <a:buAutoNum type="arabicParenR"/>
            </a:pPr>
            <a:r>
              <a:rPr lang="en-US" dirty="0"/>
              <a:t>DDBJ (DNA Data Bank of Japan)</a:t>
            </a:r>
          </a:p>
          <a:p>
            <a:pPr marL="514350" indent="-514350">
              <a:buAutoNum type="arabicParenR"/>
            </a:pPr>
            <a:r>
              <a:rPr lang="en-US" dirty="0"/>
              <a:t>China National </a:t>
            </a:r>
            <a:r>
              <a:rPr lang="en-US" dirty="0" err="1"/>
              <a:t>GeneBank</a:t>
            </a:r>
            <a:r>
              <a:rPr lang="en-US" dirty="0"/>
              <a:t> Database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Customized Microbiome Databases (majority contain processed profiles with cross-links to their sequence accession links above):</a:t>
            </a:r>
          </a:p>
          <a:p>
            <a:pPr marL="0" indent="0">
              <a:buNone/>
            </a:pPr>
            <a:r>
              <a:rPr lang="en-US" dirty="0"/>
              <a:t>1)     </a:t>
            </a:r>
            <a:r>
              <a:rPr lang="en-US" dirty="0" err="1"/>
              <a:t>curatedMetagenomicData</a:t>
            </a:r>
            <a:r>
              <a:rPr lang="en-US" dirty="0"/>
              <a:t>:</a:t>
            </a:r>
          </a:p>
          <a:p>
            <a:pPr marL="514350" indent="-514350">
              <a:buAutoNum type="arabicParenR" startAt="2"/>
            </a:pPr>
            <a:r>
              <a:rPr lang="en-IE" dirty="0" err="1"/>
              <a:t>MicrobiomeHD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 err="1"/>
              <a:t>MetagenomeDB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/>
              <a:t>QIITA</a:t>
            </a:r>
          </a:p>
          <a:p>
            <a:pPr marL="514350" indent="-514350">
              <a:buAutoNum type="arabicParenR" startAt="2"/>
            </a:pPr>
            <a:r>
              <a:rPr lang="en-IE" dirty="0" err="1"/>
              <a:t>GMRepo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/>
              <a:t>Human Microbiome Compendium</a:t>
            </a:r>
          </a:p>
          <a:p>
            <a:pPr marL="514350" indent="-514350">
              <a:buAutoNum type="arabicParenR" startAt="2"/>
            </a:pPr>
            <a:r>
              <a:rPr lang="en-IE" dirty="0"/>
              <a:t>HACK Profiles Repository (Our Own Creation)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87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1F3519-56BF-BBD0-CE52-AD26FC68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1196976"/>
            <a:ext cx="7901153" cy="5550665"/>
          </a:xfrm>
        </p:spPr>
        <p:txBody>
          <a:bodyPr>
            <a:normAutofit/>
          </a:bodyPr>
          <a:lstStyle/>
          <a:p>
            <a:r>
              <a:rPr lang="en-IE" dirty="0"/>
              <a:t>Metagenome Assembled Genomes</a:t>
            </a:r>
          </a:p>
          <a:p>
            <a:pPr marL="514350" indent="-514350">
              <a:buAutoNum type="arabicParenR"/>
            </a:pPr>
            <a:r>
              <a:rPr lang="en-IE" dirty="0"/>
              <a:t>CIBIO Univ. Naples Italy</a:t>
            </a:r>
          </a:p>
          <a:p>
            <a:pPr marL="514350" indent="-514350">
              <a:buAutoNum type="arabicParenR"/>
            </a:pPr>
            <a:r>
              <a:rPr lang="en-IE" dirty="0"/>
              <a:t>UHHG (or </a:t>
            </a:r>
            <a:r>
              <a:rPr lang="en-IE" dirty="0" err="1"/>
              <a:t>MGNify</a:t>
            </a:r>
            <a:r>
              <a:rPr lang="en-IE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1090C4-A046-E9CE-D358-16591603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US" dirty="0"/>
              <a:t>Microbiome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15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5CD-E511-4A81-B287-F2069D7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Studies: Obtaining insights using publicly available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7608A-6779-444A-98B2-462BA23D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7" y="1732090"/>
            <a:ext cx="8606070" cy="3239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D9184-111A-4E7B-BE45-D7CBCBA1F440}"/>
              </a:ext>
            </a:extLst>
          </p:cNvPr>
          <p:cNvSpPr txBox="1"/>
          <p:nvPr/>
        </p:nvSpPr>
        <p:spPr>
          <a:xfrm>
            <a:off x="310267" y="1201090"/>
            <a:ext cx="8555995" cy="430887"/>
          </a:xfrm>
          <a:prstGeom prst="rect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Alterations of the gut microbiome with aging and unhealthy aging</a:t>
            </a:r>
          </a:p>
        </p:txBody>
      </p:sp>
    </p:spTree>
    <p:extLst>
      <p:ext uri="{BB962C8B-B14F-4D97-AF65-F5344CB8AC3E}">
        <p14:creationId xmlns:p14="http://schemas.microsoft.com/office/powerpoint/2010/main" val="3496116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96A5-DC6F-6C53-E3F0-F0409A57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9140"/>
            <a:ext cx="6847115" cy="671286"/>
          </a:xfrm>
        </p:spPr>
        <p:txBody>
          <a:bodyPr/>
          <a:lstStyle/>
          <a:p>
            <a:pPr algn="ctr"/>
            <a:r>
              <a:rPr lang="en-US" dirty="0"/>
              <a:t>General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2220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695C03-3B02-4FF7-9E77-7CA110251293}"/>
              </a:ext>
            </a:extLst>
          </p:cNvPr>
          <p:cNvSpPr txBox="1">
            <a:spLocks/>
          </p:cNvSpPr>
          <p:nvPr/>
        </p:nvSpPr>
        <p:spPr>
          <a:xfrm>
            <a:off x="630620" y="409904"/>
            <a:ext cx="7641020" cy="680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Microbiome Databases: </a:t>
            </a:r>
            <a:r>
              <a:rPr lang="en-IE" dirty="0"/>
              <a:t>ENA&lt;&gt;NCBI&lt;&gt;DDBJ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009134-743C-67D7-5429-F3CCCC7C7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1936749"/>
          </a:xfrm>
        </p:spPr>
        <p:txBody>
          <a:bodyPr/>
          <a:lstStyle/>
          <a:p>
            <a:r>
              <a:rPr lang="en-IE" dirty="0"/>
              <a:t>Generally contain ‘raw’ reads which may be quality filtered</a:t>
            </a:r>
          </a:p>
          <a:p>
            <a:r>
              <a:rPr lang="en-IE" dirty="0"/>
              <a:t>Papers corresponding to different studies generally provide a link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0A8B0A-7F62-7416-D271-DBA7533F0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233910"/>
            <a:ext cx="4195762" cy="390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9625E-2081-EB4A-298F-8863AF54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3057524"/>
            <a:ext cx="4572000" cy="933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D99102-50AB-4BDB-F7D2-61237182C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4" y="4613232"/>
            <a:ext cx="6505575" cy="17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74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B4AB08-0A43-2B22-F71E-5E53781D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What do the prefix mean?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C7DEA0-F492-073A-2E65-AA9C65B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r>
              <a:rPr lang="en-IE" dirty="0"/>
              <a:t>PRJNA: Data deposited to NCBI</a:t>
            </a:r>
          </a:p>
          <a:p>
            <a:r>
              <a:rPr lang="en-IE" dirty="0"/>
              <a:t>PRJEB: Data deposited to ENA</a:t>
            </a:r>
          </a:p>
          <a:p>
            <a:r>
              <a:rPr lang="en-IE" dirty="0"/>
              <a:t>PRJDB: Data deposited to DDBJ</a:t>
            </a:r>
          </a:p>
        </p:txBody>
      </p:sp>
    </p:spTree>
    <p:extLst>
      <p:ext uri="{BB962C8B-B14F-4D97-AF65-F5344CB8AC3E}">
        <p14:creationId xmlns:p14="http://schemas.microsoft.com/office/powerpoint/2010/main" val="3654837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41A8-DC2D-9F53-D749-9F3DC453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to download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1C6FC-6E0A-F715-441B-4A764E04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256"/>
            <a:ext cx="9144000" cy="4238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7DB090-E2B5-6879-CB52-ED8A196B702D}"/>
              </a:ext>
            </a:extLst>
          </p:cNvPr>
          <p:cNvSpPr/>
          <p:nvPr/>
        </p:nvSpPr>
        <p:spPr>
          <a:xfrm>
            <a:off x="6484882" y="2791480"/>
            <a:ext cx="1132115" cy="333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FCD19-155D-BFB1-AE54-5EA9E71D2B6C}"/>
              </a:ext>
            </a:extLst>
          </p:cNvPr>
          <p:cNvSpPr txBox="1"/>
          <p:nvPr/>
        </p:nvSpPr>
        <p:spPr>
          <a:xfrm>
            <a:off x="2028825" y="6019800"/>
            <a:ext cx="565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b="1" dirty="0">
                <a:solidFill>
                  <a:srgbClr val="B40CB8"/>
                </a:solidFill>
              </a:rPr>
              <a:t>Enter the accession number in the Search Term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2FA02-F47E-3AF8-CC5B-761511163A81}"/>
              </a:ext>
            </a:extLst>
          </p:cNvPr>
          <p:cNvSpPr txBox="1"/>
          <p:nvPr/>
        </p:nvSpPr>
        <p:spPr>
          <a:xfrm>
            <a:off x="2123417" y="1092630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https://www.ebi.ac.uk/ena/browser/home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401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7F6C-D9A8-1100-C55C-F2752119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to download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E6EB7-C800-8321-F76B-09A464F44F1B}"/>
              </a:ext>
            </a:extLst>
          </p:cNvPr>
          <p:cNvSpPr txBox="1"/>
          <p:nvPr/>
        </p:nvSpPr>
        <p:spPr>
          <a:xfrm>
            <a:off x="-752475" y="1047240"/>
            <a:ext cx="565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b="1" dirty="0">
                <a:solidFill>
                  <a:srgbClr val="B40CB8"/>
                </a:solidFill>
              </a:rPr>
              <a:t>It will open the file repository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CFEAA-727B-E08E-821B-0D00FC82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1556"/>
            <a:ext cx="9144000" cy="4542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765077-2660-A097-B16C-F7A1C1773B25}"/>
              </a:ext>
            </a:extLst>
          </p:cNvPr>
          <p:cNvSpPr txBox="1"/>
          <p:nvPr/>
        </p:nvSpPr>
        <p:spPr>
          <a:xfrm>
            <a:off x="-590550" y="1380073"/>
            <a:ext cx="7219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b="1" dirty="0">
                <a:solidFill>
                  <a:srgbClr val="B40CB8"/>
                </a:solidFill>
              </a:rPr>
              <a:t>You can either download the entire repository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21CCF-73B3-659C-E226-83CA2852B35C}"/>
              </a:ext>
            </a:extLst>
          </p:cNvPr>
          <p:cNvSpPr txBox="1"/>
          <p:nvPr/>
        </p:nvSpPr>
        <p:spPr>
          <a:xfrm>
            <a:off x="-904875" y="1780123"/>
            <a:ext cx="7219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b="1" dirty="0">
                <a:solidFill>
                  <a:srgbClr val="B40CB8"/>
                </a:solidFill>
              </a:rPr>
              <a:t>You can select specific file list and download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36BD4D-93E9-DB2C-8E02-F912E9730211}"/>
              </a:ext>
            </a:extLst>
          </p:cNvPr>
          <p:cNvSpPr/>
          <p:nvPr/>
        </p:nvSpPr>
        <p:spPr>
          <a:xfrm>
            <a:off x="1952625" y="2341556"/>
            <a:ext cx="628650" cy="4308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57019D-F413-279B-6641-1710E0F3FC11}"/>
              </a:ext>
            </a:extLst>
          </p:cNvPr>
          <p:cNvSpPr/>
          <p:nvPr/>
        </p:nvSpPr>
        <p:spPr>
          <a:xfrm>
            <a:off x="7532915" y="3619500"/>
            <a:ext cx="334735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022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3AC5-5097-A288-0741-43C762F4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to download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BF2D-3720-5C98-6537-D6821DA95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1422399"/>
          </a:xfrm>
        </p:spPr>
        <p:txBody>
          <a:bodyPr/>
          <a:lstStyle/>
          <a:p>
            <a:r>
              <a:rPr lang="en-IE" dirty="0"/>
              <a:t>Benefits of adding the repository list as </a:t>
            </a:r>
            <a:r>
              <a:rPr lang="en-IE" dirty="0" err="1"/>
              <a:t>tsv</a:t>
            </a:r>
            <a:r>
              <a:rPr lang="en-IE" dirty="0"/>
              <a:t> file</a:t>
            </a:r>
          </a:p>
          <a:p>
            <a:r>
              <a:rPr lang="en-IE" dirty="0"/>
              <a:t>You can write a “</a:t>
            </a:r>
            <a:r>
              <a:rPr lang="en-IE" dirty="0" err="1"/>
              <a:t>wget</a:t>
            </a:r>
            <a:r>
              <a:rPr lang="en-IE" dirty="0"/>
              <a:t>” shell to download the entire </a:t>
            </a:r>
            <a:r>
              <a:rPr lang="en-IE" dirty="0" err="1"/>
              <a:t>fastq</a:t>
            </a:r>
            <a:r>
              <a:rPr lang="en-IE" dirty="0"/>
              <a:t> dataset in one 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A3131-6683-BA10-1CE9-21C3B624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375"/>
            <a:ext cx="9144000" cy="39969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2F2B13-D6F8-387D-B19F-57A1A83E392D}"/>
              </a:ext>
            </a:extLst>
          </p:cNvPr>
          <p:cNvCxnSpPr/>
          <p:nvPr/>
        </p:nvCxnSpPr>
        <p:spPr>
          <a:xfrm>
            <a:off x="0" y="3219450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24DB36-7299-85FC-2FEB-0B237427F6C6}"/>
              </a:ext>
            </a:extLst>
          </p:cNvPr>
          <p:cNvCxnSpPr>
            <a:cxnSpLocks/>
          </p:cNvCxnSpPr>
          <p:nvPr/>
        </p:nvCxnSpPr>
        <p:spPr>
          <a:xfrm>
            <a:off x="0" y="3381375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1565D-0FF4-D386-2639-4127861339D1}"/>
              </a:ext>
            </a:extLst>
          </p:cNvPr>
          <p:cNvCxnSpPr/>
          <p:nvPr/>
        </p:nvCxnSpPr>
        <p:spPr>
          <a:xfrm>
            <a:off x="0" y="3848100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7F9AA0-B309-27B5-B0B0-192471D45A58}"/>
              </a:ext>
            </a:extLst>
          </p:cNvPr>
          <p:cNvCxnSpPr>
            <a:cxnSpLocks/>
          </p:cNvCxnSpPr>
          <p:nvPr/>
        </p:nvCxnSpPr>
        <p:spPr>
          <a:xfrm>
            <a:off x="0" y="4010025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302385-FB2F-F461-5709-C0A01F05E782}"/>
              </a:ext>
            </a:extLst>
          </p:cNvPr>
          <p:cNvCxnSpPr/>
          <p:nvPr/>
        </p:nvCxnSpPr>
        <p:spPr>
          <a:xfrm>
            <a:off x="-9525" y="4457700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6BF4C4-B440-5272-C444-4DCA514F918B}"/>
              </a:ext>
            </a:extLst>
          </p:cNvPr>
          <p:cNvCxnSpPr>
            <a:cxnSpLocks/>
          </p:cNvCxnSpPr>
          <p:nvPr/>
        </p:nvCxnSpPr>
        <p:spPr>
          <a:xfrm>
            <a:off x="-9525" y="4619625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5BDDDC-A8E3-A5CB-8D68-B0FC8492DBA5}"/>
              </a:ext>
            </a:extLst>
          </p:cNvPr>
          <p:cNvCxnSpPr/>
          <p:nvPr/>
        </p:nvCxnSpPr>
        <p:spPr>
          <a:xfrm>
            <a:off x="-9525" y="5076825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33611D-5543-4388-A5C3-21CA9092D7E3}"/>
              </a:ext>
            </a:extLst>
          </p:cNvPr>
          <p:cNvCxnSpPr>
            <a:cxnSpLocks/>
          </p:cNvCxnSpPr>
          <p:nvPr/>
        </p:nvCxnSpPr>
        <p:spPr>
          <a:xfrm>
            <a:off x="-9525" y="5238750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CE95E2-54C4-14D6-B6CC-CF87297EEB04}"/>
              </a:ext>
            </a:extLst>
          </p:cNvPr>
          <p:cNvCxnSpPr/>
          <p:nvPr/>
        </p:nvCxnSpPr>
        <p:spPr>
          <a:xfrm>
            <a:off x="-19050" y="5686425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2C40CA-F180-DB3B-41E9-74B70504F144}"/>
              </a:ext>
            </a:extLst>
          </p:cNvPr>
          <p:cNvCxnSpPr>
            <a:cxnSpLocks/>
          </p:cNvCxnSpPr>
          <p:nvPr/>
        </p:nvCxnSpPr>
        <p:spPr>
          <a:xfrm>
            <a:off x="-19050" y="5848350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64E60C-9E6B-0961-1C58-5D84D5D1F9DE}"/>
              </a:ext>
            </a:extLst>
          </p:cNvPr>
          <p:cNvCxnSpPr/>
          <p:nvPr/>
        </p:nvCxnSpPr>
        <p:spPr>
          <a:xfrm>
            <a:off x="-19050" y="6315075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FA8C1B-6BE3-ADC5-1E86-6015FDFCA191}"/>
              </a:ext>
            </a:extLst>
          </p:cNvPr>
          <p:cNvCxnSpPr>
            <a:cxnSpLocks/>
          </p:cNvCxnSpPr>
          <p:nvPr/>
        </p:nvCxnSpPr>
        <p:spPr>
          <a:xfrm>
            <a:off x="-19050" y="6477000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839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4B8A-C6FA-5E08-58C3-34154FFE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to download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7AE6B-E0D0-FE08-91C6-58BA209CE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946149"/>
          </a:xfrm>
        </p:spPr>
        <p:txBody>
          <a:bodyPr/>
          <a:lstStyle/>
          <a:p>
            <a:r>
              <a:rPr lang="en-IE" dirty="0"/>
              <a:t>You can also customized the fields you wish to include in the </a:t>
            </a:r>
            <a:r>
              <a:rPr lang="en-IE" dirty="0" err="1"/>
              <a:t>tsv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2FAC1-849D-1018-3D75-4C943509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440653"/>
            <a:ext cx="7010400" cy="40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6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4917-0977-0488-08B1-9291D150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129EF-DE3E-EDC0-B243-0B713923E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These just contain the sequence data</a:t>
            </a:r>
          </a:p>
          <a:p>
            <a:r>
              <a:rPr lang="en-IE" dirty="0"/>
              <a:t>Almost no host metadata is available</a:t>
            </a:r>
          </a:p>
          <a:p>
            <a:r>
              <a:rPr lang="en-IE" dirty="0"/>
              <a:t>These have to be either obtained from the papers or by contacting authors</a:t>
            </a:r>
          </a:p>
          <a:p>
            <a:r>
              <a:rPr lang="en-IE" dirty="0"/>
              <a:t>Some authors although do deposit some metadata here.</a:t>
            </a:r>
          </a:p>
          <a:p>
            <a:r>
              <a:rPr lang="en-IE" dirty="0"/>
              <a:t>It can be accessed using the ‘Run Selector’ option in NCBI SRA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3865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EB9C-339F-4DC1-8C28-7FE4B92B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Using the Run Selector option to get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1F5B4-1323-4765-80E3-36D6068A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39"/>
            <a:ext cx="9144000" cy="4399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38FAA2-5435-451F-84FD-B36B6AD6B8E2}"/>
              </a:ext>
            </a:extLst>
          </p:cNvPr>
          <p:cNvSpPr/>
          <p:nvPr/>
        </p:nvSpPr>
        <p:spPr>
          <a:xfrm>
            <a:off x="4572000" y="3429000"/>
            <a:ext cx="1530417" cy="344103"/>
          </a:xfrm>
          <a:prstGeom prst="rect">
            <a:avLst/>
          </a:prstGeom>
          <a:noFill/>
          <a:ln w="34925">
            <a:solidFill>
              <a:srgbClr val="B40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9AAE1-CCF5-31CD-795D-1212C4B7C374}"/>
              </a:ext>
            </a:extLst>
          </p:cNvPr>
          <p:cNvSpPr txBox="1"/>
          <p:nvPr/>
        </p:nvSpPr>
        <p:spPr>
          <a:xfrm>
            <a:off x="2360735" y="5882789"/>
            <a:ext cx="36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https://www.ncbi.nlm.nih.gov/sra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012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29EF-F545-48EB-A197-57B0AB8A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Using the Run Selector option to get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E1AC5-08E9-43B8-A95A-CE6B0DC7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050"/>
            <a:ext cx="9144000" cy="3561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DC86-7B75-4388-83DE-9E62CACB30BC}"/>
              </a:ext>
            </a:extLst>
          </p:cNvPr>
          <p:cNvSpPr txBox="1"/>
          <p:nvPr/>
        </p:nvSpPr>
        <p:spPr>
          <a:xfrm>
            <a:off x="168442" y="4808619"/>
            <a:ext cx="8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You can download by clicking on the metadata option at the top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FA95A-4F3E-4DA6-8FFB-652E6B4F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7951"/>
            <a:ext cx="9144000" cy="17334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B8F9DB-229E-46FD-9990-EA0F83BE8953}"/>
              </a:ext>
            </a:extLst>
          </p:cNvPr>
          <p:cNvSpPr/>
          <p:nvPr/>
        </p:nvSpPr>
        <p:spPr>
          <a:xfrm>
            <a:off x="2993457" y="5738950"/>
            <a:ext cx="1010652" cy="392343"/>
          </a:xfrm>
          <a:prstGeom prst="rect">
            <a:avLst/>
          </a:prstGeom>
          <a:noFill/>
          <a:ln w="25400">
            <a:solidFill>
              <a:srgbClr val="B40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39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5CD-E511-4A81-B287-F2069D7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Studies: Obtaining insights using publicly available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CCDFF-5C27-42E5-AB55-178C5DEF39C9}"/>
              </a:ext>
            </a:extLst>
          </p:cNvPr>
          <p:cNvSpPr txBox="1"/>
          <p:nvPr/>
        </p:nvSpPr>
        <p:spPr>
          <a:xfrm>
            <a:off x="-1" y="1291781"/>
            <a:ext cx="9070427" cy="769441"/>
          </a:xfrm>
          <a:prstGeom prst="rect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Global Ranking of 201 gut microbes using large microbiome data collection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9E0C67-CD15-40BD-962D-F39F6930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" y="2387937"/>
            <a:ext cx="8839200" cy="38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42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E27A-9A53-40F9-B2A7-C3362CD1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FAC-20C1-433C-A4F4-0DB6AC26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87445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https://db.cngb.org/</a:t>
            </a:r>
            <a:r>
              <a:rPr lang="en-I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15F88-63F0-4531-9E5D-C1D04873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6595"/>
            <a:ext cx="9144000" cy="38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92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611C-2E66-4DAE-B472-26DBF78C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C29E9-B02B-4AB2-8295-1D82F8E6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" y="1439354"/>
            <a:ext cx="9056224" cy="5099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67E9F1-36E3-45E5-A2CD-A78A6645D049}"/>
              </a:ext>
            </a:extLst>
          </p:cNvPr>
          <p:cNvSpPr/>
          <p:nvPr/>
        </p:nvSpPr>
        <p:spPr>
          <a:xfrm>
            <a:off x="1046480" y="4541520"/>
            <a:ext cx="944880" cy="264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681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DDFB-77AB-4631-B601-B115D98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6E20E-3240-4AAA-B806-72D0EE32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1" y="1915090"/>
            <a:ext cx="8291278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2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E608-E1EA-42CA-BAEB-EAD600B0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8EA4C-A4B2-4F4A-A44D-191C7334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8" y="1656079"/>
            <a:ext cx="8671659" cy="44909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39CA11-A007-4811-812F-FF298F42A5D8}"/>
              </a:ext>
            </a:extLst>
          </p:cNvPr>
          <p:cNvSpPr/>
          <p:nvPr/>
        </p:nvSpPr>
        <p:spPr>
          <a:xfrm>
            <a:off x="1442720" y="4734560"/>
            <a:ext cx="2550160" cy="142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15B4C-BB1E-4DFC-98BD-D40AF26B009E}"/>
              </a:ext>
            </a:extLst>
          </p:cNvPr>
          <p:cNvSpPr/>
          <p:nvPr/>
        </p:nvSpPr>
        <p:spPr>
          <a:xfrm>
            <a:off x="1442720" y="4907280"/>
            <a:ext cx="2550160" cy="142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367E52-2F03-48C1-879C-20AED1AD1718}"/>
              </a:ext>
            </a:extLst>
          </p:cNvPr>
          <p:cNvCxnSpPr/>
          <p:nvPr/>
        </p:nvCxnSpPr>
        <p:spPr>
          <a:xfrm flipV="1">
            <a:off x="802640" y="5049520"/>
            <a:ext cx="640080" cy="151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B0CDC8-0482-4EA3-AE11-9D70ECFB204C}"/>
              </a:ext>
            </a:extLst>
          </p:cNvPr>
          <p:cNvSpPr txBox="1"/>
          <p:nvPr/>
        </p:nvSpPr>
        <p:spPr>
          <a:xfrm>
            <a:off x="433228" y="652093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Clicking on it</a:t>
            </a:r>
          </a:p>
        </p:txBody>
      </p:sp>
    </p:spTree>
    <p:extLst>
      <p:ext uri="{BB962C8B-B14F-4D97-AF65-F5344CB8AC3E}">
        <p14:creationId xmlns:p14="http://schemas.microsoft.com/office/powerpoint/2010/main" val="501206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6D1E-9887-42DA-A4AF-59F8CA47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B15D-9066-4B86-90B5-7AF33708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727"/>
            <a:ext cx="8940800" cy="2382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55A4F4-3E4A-4ED1-9A40-2331F7E0A0CE}"/>
              </a:ext>
            </a:extLst>
          </p:cNvPr>
          <p:cNvSpPr/>
          <p:nvPr/>
        </p:nvSpPr>
        <p:spPr>
          <a:xfrm>
            <a:off x="121920" y="3220720"/>
            <a:ext cx="1087120" cy="3352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8F4302-4BAA-4CFD-B676-D740CCD17C0F}"/>
              </a:ext>
            </a:extLst>
          </p:cNvPr>
          <p:cNvCxnSpPr/>
          <p:nvPr/>
        </p:nvCxnSpPr>
        <p:spPr>
          <a:xfrm>
            <a:off x="685800" y="3556000"/>
            <a:ext cx="0" cy="467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35BA10-0D7F-4BBE-93FF-F7AEC2FE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4" y="4140412"/>
            <a:ext cx="3901684" cy="27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0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005E-6D78-4786-93F3-739F100B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5EF76-E762-454E-9849-278D7E034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323815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Data Availability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07485-8CA5-4D32-9585-0DE16693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97658"/>
            <a:ext cx="5759746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74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26B8-6947-4AF2-9D78-447D2175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Alternatively 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B44FE-FC5C-4B80-B7B2-5636736C8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This limitation has been addressed to some extent by metagenome/microbiome customized databases</a:t>
            </a:r>
          </a:p>
          <a:p>
            <a:r>
              <a:rPr lang="en-IE" dirty="0"/>
              <a:t>These also collate a subset of host metadata for the datasets that they include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1079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D92E-2A00-1453-CD07-B647AE7E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743" y="3020465"/>
            <a:ext cx="6847115" cy="671286"/>
          </a:xfrm>
        </p:spPr>
        <p:txBody>
          <a:bodyPr/>
          <a:lstStyle/>
          <a:p>
            <a:r>
              <a:rPr lang="en-IN" dirty="0"/>
              <a:t>Customized Microbiome Database</a:t>
            </a:r>
          </a:p>
        </p:txBody>
      </p:sp>
    </p:spTree>
    <p:extLst>
      <p:ext uri="{BB962C8B-B14F-4D97-AF65-F5344CB8AC3E}">
        <p14:creationId xmlns:p14="http://schemas.microsoft.com/office/powerpoint/2010/main" val="165928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15DB-A6C7-1FAC-F3DE-6E2931C1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Customized Microbiome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DA90-EA0F-3B03-E29C-7DA390E4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These databases contain</a:t>
            </a:r>
          </a:p>
          <a:p>
            <a:endParaRPr lang="en-IE" dirty="0"/>
          </a:p>
          <a:p>
            <a:pPr marL="514350" indent="-514350">
              <a:buAutoNum type="arabicParenR"/>
            </a:pPr>
            <a:r>
              <a:rPr lang="en-IE" dirty="0"/>
              <a:t>Metagenomic sequence data or processed microbiome abundance profile (species, genus or pathways)</a:t>
            </a:r>
          </a:p>
          <a:p>
            <a:pPr marL="514350" indent="-514350">
              <a:buAutoNum type="arabicParenR"/>
            </a:pPr>
            <a:endParaRPr lang="en-IE" dirty="0"/>
          </a:p>
          <a:p>
            <a:pPr marL="514350" indent="-514350">
              <a:buAutoNum type="arabicParenR"/>
            </a:pPr>
            <a:r>
              <a:rPr lang="en-IE" dirty="0"/>
              <a:t>Host Metadata corresponding to each of the samples</a:t>
            </a:r>
          </a:p>
        </p:txBody>
      </p:sp>
    </p:spTree>
    <p:extLst>
      <p:ext uri="{BB962C8B-B14F-4D97-AF65-F5344CB8AC3E}">
        <p14:creationId xmlns:p14="http://schemas.microsoft.com/office/powerpoint/2010/main" val="929232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461B-1F32-52ED-2A68-DD6D21C0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curatedMetagenomicData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1E2F3-13EA-BE05-4869-C6E3848D1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555874"/>
          </a:xfrm>
        </p:spPr>
        <p:txBody>
          <a:bodyPr>
            <a:normAutofit lnSpcReduction="10000"/>
          </a:bodyPr>
          <a:lstStyle/>
          <a:p>
            <a:r>
              <a:rPr lang="en-IE" dirty="0"/>
              <a:t>Contains &gt; 40,324 shotgun human microbiome profiles from 20853 subjects &gt;  86 studies from multiple human body sites (38 countries)</a:t>
            </a:r>
          </a:p>
          <a:p>
            <a:r>
              <a:rPr lang="en-IE" dirty="0"/>
              <a:t>95% of data is from gut.</a:t>
            </a:r>
          </a:p>
          <a:p>
            <a:r>
              <a:rPr lang="en-IE" dirty="0"/>
              <a:t>With matched host metadata of specific attributes</a:t>
            </a:r>
          </a:p>
          <a:p>
            <a:r>
              <a:rPr lang="en-IE" dirty="0"/>
              <a:t>Approach used to create the profiles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1C66F-90AB-FC2C-6765-3DB2CD921C5B}"/>
              </a:ext>
            </a:extLst>
          </p:cNvPr>
          <p:cNvSpPr txBox="1"/>
          <p:nvPr/>
        </p:nvSpPr>
        <p:spPr>
          <a:xfrm>
            <a:off x="285750" y="4400550"/>
            <a:ext cx="1581150" cy="646331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Metagenomic</a:t>
            </a:r>
          </a:p>
          <a:p>
            <a:pPr algn="ctr"/>
            <a:r>
              <a:rPr lang="en-IE" dirty="0"/>
              <a:t>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7CB11-5F37-D949-B9E6-0507369CF393}"/>
              </a:ext>
            </a:extLst>
          </p:cNvPr>
          <p:cNvSpPr txBox="1"/>
          <p:nvPr/>
        </p:nvSpPr>
        <p:spPr>
          <a:xfrm>
            <a:off x="2528207" y="4418231"/>
            <a:ext cx="158115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Taxonomic Profiling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BEE06-613B-CB36-A6CA-8EBF9C3643BC}"/>
              </a:ext>
            </a:extLst>
          </p:cNvPr>
          <p:cNvSpPr txBox="1"/>
          <p:nvPr/>
        </p:nvSpPr>
        <p:spPr>
          <a:xfrm>
            <a:off x="4880882" y="4427756"/>
            <a:ext cx="158115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Functional Profiling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C8EA2-61B5-4888-7504-BC5302D62013}"/>
              </a:ext>
            </a:extLst>
          </p:cNvPr>
          <p:cNvSpPr txBox="1"/>
          <p:nvPr/>
        </p:nvSpPr>
        <p:spPr>
          <a:xfrm>
            <a:off x="2655395" y="5074087"/>
            <a:ext cx="13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Metaphlan3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CFC91-8F8A-5EDB-1096-B743B7DC9DD6}"/>
              </a:ext>
            </a:extLst>
          </p:cNvPr>
          <p:cNvSpPr txBox="1"/>
          <p:nvPr/>
        </p:nvSpPr>
        <p:spPr>
          <a:xfrm>
            <a:off x="5122370" y="507408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humann3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59069-3473-7F73-B402-53ADCE98330C}"/>
              </a:ext>
            </a:extLst>
          </p:cNvPr>
          <p:cNvCxnSpPr>
            <a:cxnSpLocks/>
          </p:cNvCxnSpPr>
          <p:nvPr/>
        </p:nvCxnSpPr>
        <p:spPr>
          <a:xfrm>
            <a:off x="1981200" y="4723715"/>
            <a:ext cx="36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3CC48-4F49-36B1-71DE-FC7E81B6ADFA}"/>
              </a:ext>
            </a:extLst>
          </p:cNvPr>
          <p:cNvCxnSpPr>
            <a:cxnSpLocks/>
          </p:cNvCxnSpPr>
          <p:nvPr/>
        </p:nvCxnSpPr>
        <p:spPr>
          <a:xfrm>
            <a:off x="4305300" y="4750921"/>
            <a:ext cx="36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8E6F6-5837-A6DC-A917-F65D0E3A9480}"/>
              </a:ext>
            </a:extLst>
          </p:cNvPr>
          <p:cNvCxnSpPr>
            <a:cxnSpLocks/>
          </p:cNvCxnSpPr>
          <p:nvPr/>
        </p:nvCxnSpPr>
        <p:spPr>
          <a:xfrm>
            <a:off x="6619875" y="4758392"/>
            <a:ext cx="36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58BA3A-285A-538C-FE02-7002062AFDD3}"/>
              </a:ext>
            </a:extLst>
          </p:cNvPr>
          <p:cNvSpPr txBox="1"/>
          <p:nvPr/>
        </p:nvSpPr>
        <p:spPr>
          <a:xfrm>
            <a:off x="7139668" y="4464487"/>
            <a:ext cx="1581150" cy="646331"/>
          </a:xfrm>
          <a:prstGeom prst="rect">
            <a:avLst/>
          </a:prstGeom>
          <a:solidFill>
            <a:srgbClr val="FF999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Add profiles to repository</a:t>
            </a:r>
          </a:p>
        </p:txBody>
      </p:sp>
    </p:spTree>
    <p:extLst>
      <p:ext uri="{BB962C8B-B14F-4D97-AF65-F5344CB8AC3E}">
        <p14:creationId xmlns:p14="http://schemas.microsoft.com/office/powerpoint/2010/main" val="32914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6B19-5C66-4BA8-B257-4A164D47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044E-4E92-4EF9-BB1F-96B4A3A6F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Video links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arenR"/>
            </a:pPr>
            <a:r>
              <a:rPr lang="en-IN" dirty="0"/>
              <a:t>To upload your original samples to ENA</a:t>
            </a:r>
          </a:p>
          <a:p>
            <a:pPr marL="514350" indent="-514350">
              <a:buAutoNum type="arabicParenR"/>
            </a:pPr>
            <a:r>
              <a:rPr lang="en-IN" dirty="0"/>
              <a:t>Links to understand the sample collection</a:t>
            </a:r>
          </a:p>
        </p:txBody>
      </p:sp>
    </p:spTree>
    <p:extLst>
      <p:ext uri="{BB962C8B-B14F-4D97-AF65-F5344CB8AC3E}">
        <p14:creationId xmlns:p14="http://schemas.microsoft.com/office/powerpoint/2010/main" val="1106187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806B-8375-3009-D948-D5A00DC5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curatedMetagenomicData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2FB61-E497-A0A9-2914-83A87A97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1244602"/>
            <a:ext cx="8743951" cy="860424"/>
          </a:xfrm>
        </p:spPr>
        <p:txBody>
          <a:bodyPr/>
          <a:lstStyle/>
          <a:p>
            <a:r>
              <a:rPr lang="en-IE" dirty="0"/>
              <a:t>Available as a R-library from Bioconductor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81D7D-E916-18B5-D017-05760765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525"/>
            <a:ext cx="9144000" cy="460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6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8D72-2162-4DBB-AD55-95579BD1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HACK Data Repository (from IIIT-Delhi)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92DE5-A3FF-4DDB-ADE8-11C79E05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0041"/>
            <a:ext cx="7772401" cy="2881034"/>
          </a:xfrm>
        </p:spPr>
        <p:txBody>
          <a:bodyPr>
            <a:normAutofit/>
          </a:bodyPr>
          <a:lstStyle/>
          <a:p>
            <a:r>
              <a:rPr lang="en-US" sz="2400" dirty="0"/>
              <a:t>This Repository is the extended version of </a:t>
            </a:r>
            <a:r>
              <a:rPr lang="en-US" sz="2400" dirty="0" err="1"/>
              <a:t>curatedMetagenomicData</a:t>
            </a:r>
            <a:r>
              <a:rPr lang="en-US" sz="2400" dirty="0"/>
              <a:t> repository</a:t>
            </a:r>
          </a:p>
          <a:p>
            <a:r>
              <a:rPr lang="en-US" sz="2400" dirty="0"/>
              <a:t>It contains WGS as well as 16S samples with their metadata</a:t>
            </a:r>
          </a:p>
          <a:p>
            <a:pPr marL="0" indent="0">
              <a:buNone/>
            </a:pPr>
            <a:r>
              <a:rPr lang="en-IN" sz="2400" dirty="0"/>
              <a:t>    </a:t>
            </a:r>
            <a:r>
              <a:rPr lang="en-US" sz="2400" dirty="0">
                <a:hlinkClick r:id="rId2"/>
              </a:rPr>
              <a:t>https://github.com/tsg-microbiome/HACK_index_2024</a:t>
            </a:r>
            <a:r>
              <a:rPr lang="en-US" sz="2400" dirty="0"/>
              <a:t>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0CE94-C600-3234-07F3-B2348A2C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2824"/>
            <a:ext cx="9144000" cy="34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26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E8BA-7C27-BEC1-EF81-098884A0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MicrobiomeDB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F8002-DA73-B9FC-8BEC-EA40631DF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895850"/>
            <a:ext cx="7772401" cy="1779589"/>
          </a:xfrm>
        </p:spPr>
        <p:txBody>
          <a:bodyPr>
            <a:normAutofit lnSpcReduction="10000"/>
          </a:bodyPr>
          <a:lstStyle/>
          <a:p>
            <a:r>
              <a:rPr lang="en-IE" dirty="0"/>
              <a:t>Both 16S and Shotgun</a:t>
            </a:r>
          </a:p>
          <a:p>
            <a:r>
              <a:rPr lang="en-IE" dirty="0"/>
              <a:t>Processed profiles (Shotgun: Metaphlan3/humann3 and 16S: DADA2/Silva)</a:t>
            </a:r>
          </a:p>
          <a:p>
            <a:r>
              <a:rPr lang="en-IE" dirty="0"/>
              <a:t>Not only human but also other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1C3CB-CC81-2297-B2FC-9761A828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500"/>
            <a:ext cx="9144000" cy="373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62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0535-1319-7980-B3FA-3AC53BB6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MicrobiomeHD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E864D-392D-EA71-4B06-80E616D7E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942269"/>
            <a:ext cx="7772401" cy="1674814"/>
          </a:xfrm>
        </p:spPr>
        <p:txBody>
          <a:bodyPr/>
          <a:lstStyle/>
          <a:p>
            <a:r>
              <a:rPr lang="en-IE" dirty="0"/>
              <a:t>Repository of 16S </a:t>
            </a:r>
            <a:r>
              <a:rPr lang="en-IE" u="sng" dirty="0"/>
              <a:t>gut microbiome </a:t>
            </a:r>
            <a:r>
              <a:rPr lang="en-IE" dirty="0"/>
              <a:t>datasets for case – control studies in multiple diseases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1B621-7BF7-5613-758E-9277F3CF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324"/>
            <a:ext cx="9144000" cy="37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76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A0FD-9555-DAC2-5010-D614B6BA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MicrobiomeHD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76E6-C140-4DB9-5645-8ABFF6597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For each dataset</a:t>
            </a:r>
          </a:p>
          <a:p>
            <a:r>
              <a:rPr lang="en-IE" dirty="0"/>
              <a:t>Representative OTU sequences</a:t>
            </a:r>
          </a:p>
          <a:p>
            <a:r>
              <a:rPr lang="en-IE" dirty="0"/>
              <a:t>Taxonomic Classification of each OTU obtained using both RDP classifier and SILVA hits</a:t>
            </a:r>
          </a:p>
          <a:p>
            <a:r>
              <a:rPr lang="en-IE" dirty="0"/>
              <a:t>OTU abundance table</a:t>
            </a:r>
          </a:p>
          <a:p>
            <a:r>
              <a:rPr lang="en-IE" dirty="0"/>
              <a:t>Host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6ED07-D7B3-3F85-5740-B62EB4C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320166"/>
            <a:ext cx="9144000" cy="206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81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D367-6522-2A82-C20A-2E63D7B3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MicrobiomeHD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278D9-0B2E-E1F6-A868-2B49D46CB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517524"/>
          </a:xfrm>
        </p:spPr>
        <p:txBody>
          <a:bodyPr/>
          <a:lstStyle/>
          <a:p>
            <a:r>
              <a:rPr lang="en-IE" dirty="0"/>
              <a:t>Datasets can be downloaded as zip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379ED-604E-6790-3732-514B4828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815828"/>
            <a:ext cx="5805487" cy="4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139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2FD7-D282-D28B-4039-A4A2AC91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QIITA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ECBB-FB59-A37A-E992-12DB224A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12" y="6437290"/>
            <a:ext cx="8334376" cy="671286"/>
          </a:xfrm>
        </p:spPr>
        <p:txBody>
          <a:bodyPr>
            <a:normAutofit fontScale="92500"/>
          </a:bodyPr>
          <a:lstStyle/>
          <a:p>
            <a:r>
              <a:rPr lang="en-IE" dirty="0">
                <a:hlinkClick r:id="rId2"/>
              </a:rPr>
              <a:t>http://metadata-wizard-tutorial.readthedocs.io/en/latest/</a:t>
            </a:r>
            <a:r>
              <a:rPr lang="en-I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3EAA0-46B1-5304-CB5D-E6566156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094875"/>
            <a:ext cx="9144000" cy="43001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DC0D3E-9FB0-3B30-537A-2AE7F731E00F}"/>
              </a:ext>
            </a:extLst>
          </p:cNvPr>
          <p:cNvSpPr txBox="1">
            <a:spLocks/>
          </p:cNvSpPr>
          <p:nvPr/>
        </p:nvSpPr>
        <p:spPr>
          <a:xfrm>
            <a:off x="404812" y="5442178"/>
            <a:ext cx="8334376" cy="1096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Huge but complex</a:t>
            </a:r>
          </a:p>
          <a:p>
            <a:r>
              <a:rPr lang="en-IE" dirty="0"/>
              <a:t>Multiple Body Sites and contains 16S as well as WGS data</a:t>
            </a:r>
          </a:p>
        </p:txBody>
      </p:sp>
    </p:spTree>
    <p:extLst>
      <p:ext uri="{BB962C8B-B14F-4D97-AF65-F5344CB8AC3E}">
        <p14:creationId xmlns:p14="http://schemas.microsoft.com/office/powerpoint/2010/main" val="3548555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4286-C1C0-2F76-08DE-75E9C6B3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QIITA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DDA8-9937-FBB4-86B7-891791DA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782" y="1009285"/>
            <a:ext cx="7772401" cy="838565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Two ways to search: By QIITA Study ID &amp; By general search 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BCEFE-B538-D9F1-57E6-E5CC6616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21" y="2321893"/>
            <a:ext cx="5829300" cy="8561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A6CB2-BAAC-84AC-8291-1C8E69F1C50A}"/>
              </a:ext>
            </a:extLst>
          </p:cNvPr>
          <p:cNvSpPr txBox="1">
            <a:spLocks/>
          </p:cNvSpPr>
          <p:nvPr/>
        </p:nvSpPr>
        <p:spPr>
          <a:xfrm>
            <a:off x="798783" y="1810799"/>
            <a:ext cx="7772401" cy="48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By QIITA Study 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2BDDE-6B7F-72D6-6701-B8B5E4BD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56" y="3206508"/>
            <a:ext cx="7772401" cy="365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07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08CD-8388-1F53-F8B0-DC8E9725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QIITA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125B-AE36-9AF8-BAA7-875A08480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517524"/>
          </a:xfrm>
        </p:spPr>
        <p:txBody>
          <a:bodyPr/>
          <a:lstStyle/>
          <a:p>
            <a:r>
              <a:rPr lang="en-IE" dirty="0"/>
              <a:t>By General Search Terms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B2755-8EBF-1BC1-3FED-E9CCCABC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601"/>
            <a:ext cx="9144000" cy="31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83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34B1-B20A-EC31-3785-88C893E9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QIITA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0266-65BA-7876-ECA5-348C0291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012824"/>
          </a:xfrm>
        </p:spPr>
        <p:txBody>
          <a:bodyPr/>
          <a:lstStyle/>
          <a:p>
            <a:r>
              <a:rPr lang="en-IE" dirty="0"/>
              <a:t>Based on the match of the search terms in the abstract or title it will produce a list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44F8E-211C-8DEC-8134-7247E6B1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3151"/>
            <a:ext cx="9144000" cy="38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0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007B-7679-8913-9FEA-4C50856D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047" y="3167610"/>
            <a:ext cx="6847115" cy="671286"/>
          </a:xfrm>
        </p:spPr>
        <p:txBody>
          <a:bodyPr/>
          <a:lstStyle/>
          <a:p>
            <a:pPr algn="ctr"/>
            <a:r>
              <a:rPr lang="en-US" dirty="0"/>
              <a:t>Reference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424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2459-DEEC-4166-B24C-A095F6DC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GMRepo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B448-DE6C-4611-99EA-F3C93DF3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132338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https://gmrepo.humangut.info/home</a:t>
            </a:r>
            <a:endParaRPr lang="en-IN" dirty="0"/>
          </a:p>
          <a:p>
            <a:r>
              <a:rPr lang="en-IN" dirty="0"/>
              <a:t>Gut Microbiome Data Repository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06ACC-4B90-4692-839F-048B423D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202"/>
            <a:ext cx="9144000" cy="40707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FD9052-A5BD-26F6-5CD6-DD755F14267C}"/>
              </a:ext>
            </a:extLst>
          </p:cNvPr>
          <p:cNvCxnSpPr/>
          <p:nvPr/>
        </p:nvCxnSpPr>
        <p:spPr>
          <a:xfrm>
            <a:off x="1525050" y="6043447"/>
            <a:ext cx="205792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70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D09E-F6D8-40B2-9273-5AC90F03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GMRepo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5F11-0127-4E11-B21D-1E4EA060C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506696"/>
          </a:xfrm>
        </p:spPr>
        <p:txBody>
          <a:bodyPr/>
          <a:lstStyle/>
          <a:p>
            <a:r>
              <a:rPr lang="en-IN" dirty="0"/>
              <a:t>You can go and explore into their data folders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5328F-4198-4F2E-B74A-F7E83F4D1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050"/>
            <a:ext cx="9144000" cy="4473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8F7230-F76B-431D-BE9C-9C5F3ACA1834}"/>
              </a:ext>
            </a:extLst>
          </p:cNvPr>
          <p:cNvSpPr/>
          <p:nvPr/>
        </p:nvSpPr>
        <p:spPr>
          <a:xfrm>
            <a:off x="2473693" y="4937760"/>
            <a:ext cx="2723949" cy="3753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9865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E797-279D-45C2-A4EF-CFC3E2FF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GMRepo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B288-E0C5-498F-8CD2-BCEAE2203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42976"/>
            <a:ext cx="7772401" cy="1225556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You can also download the metadata of all subjects of a project as TSV files</a:t>
            </a:r>
          </a:p>
          <a:p>
            <a:r>
              <a:rPr lang="en-IN" dirty="0"/>
              <a:t>You can get access to sequence data based on the </a:t>
            </a:r>
            <a:r>
              <a:rPr lang="en-IN" dirty="0" err="1"/>
              <a:t>RunID</a:t>
            </a:r>
            <a:r>
              <a:rPr lang="en-IN" dirty="0"/>
              <a:t>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340C7-A6F0-4A46-BD5A-77292E24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532"/>
            <a:ext cx="9144000" cy="45154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0BFB34-BD98-4BDF-9D20-36628A761E62}"/>
              </a:ext>
            </a:extLst>
          </p:cNvPr>
          <p:cNvSpPr/>
          <p:nvPr/>
        </p:nvSpPr>
        <p:spPr>
          <a:xfrm>
            <a:off x="4572000" y="4263992"/>
            <a:ext cx="2310063" cy="3368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438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F9A7E-440B-490D-B002-18A758AD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Human Microbiome Compendium (under-development)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1AC83-91D8-4F42-B937-9215E33D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112"/>
            <a:ext cx="9144000" cy="50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942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207D-D37F-4980-94BB-DFC323B2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Human Microbiome Compendium (under-development)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496F4-6F75-4C88-8603-7B468284A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930"/>
            <a:ext cx="9144000" cy="54316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BF58B7-8A05-4B1F-97D9-AD281AA8C734}"/>
              </a:ext>
            </a:extLst>
          </p:cNvPr>
          <p:cNvCxnSpPr/>
          <p:nvPr/>
        </p:nvCxnSpPr>
        <p:spPr>
          <a:xfrm>
            <a:off x="5467149" y="5832909"/>
            <a:ext cx="260844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D5A6A3-6C11-410A-9AB1-D96EFFFAD112}"/>
              </a:ext>
            </a:extLst>
          </p:cNvPr>
          <p:cNvSpPr txBox="1"/>
          <p:nvPr/>
        </p:nvSpPr>
        <p:spPr>
          <a:xfrm>
            <a:off x="6198669" y="2858703"/>
            <a:ext cx="236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&gt; 400 studies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3E1746-8F51-86CA-E97C-7B3FF806FE4E}"/>
              </a:ext>
            </a:extLst>
          </p:cNvPr>
          <p:cNvCxnSpPr/>
          <p:nvPr/>
        </p:nvCxnSpPr>
        <p:spPr>
          <a:xfrm>
            <a:off x="6355737" y="5176017"/>
            <a:ext cx="147240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503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05A663-C1D3-35A8-C1E0-056E2EB9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80" y="3093356"/>
            <a:ext cx="6847115" cy="85853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Databases of Metagenome Assembled Genomes</a:t>
            </a:r>
          </a:p>
        </p:txBody>
      </p:sp>
    </p:spTree>
    <p:extLst>
      <p:ext uri="{BB962C8B-B14F-4D97-AF65-F5344CB8AC3E}">
        <p14:creationId xmlns:p14="http://schemas.microsoft.com/office/powerpoint/2010/main" val="22640348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AB4D7A-11BD-8B98-E3F6-D948AC6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E" dirty="0"/>
              <a:t>Databases of Metagenome Assembled Genomes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6411F1-3434-1B49-8353-5E3CC0212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8311055" cy="4478609"/>
          </a:xfrm>
        </p:spPr>
        <p:txBody>
          <a:bodyPr/>
          <a:lstStyle/>
          <a:p>
            <a:r>
              <a:rPr lang="en-IE" dirty="0"/>
              <a:t>Metagenome Assembled Genomes are genomes directly assembled from metagenomic reads of a dataset</a:t>
            </a:r>
          </a:p>
          <a:p>
            <a:endParaRPr lang="en-IE" dirty="0"/>
          </a:p>
          <a:p>
            <a:r>
              <a:rPr lang="en-IE" dirty="0"/>
              <a:t>Two important MAGs databases</a:t>
            </a:r>
          </a:p>
          <a:p>
            <a:pPr marL="0" indent="0">
              <a:buNone/>
            </a:pPr>
            <a:r>
              <a:rPr lang="en-IE" dirty="0"/>
              <a:t>1)  UNINA MAGs Database</a:t>
            </a:r>
          </a:p>
          <a:p>
            <a:pPr marL="0" indent="0">
              <a:buNone/>
            </a:pPr>
            <a:r>
              <a:rPr lang="en-IE" dirty="0"/>
              <a:t>(http://segatalab.cibio.unitn.it/data/Pasolli_et_al.html)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2) UHGG/UHGP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05453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5E85-E122-4D92-E502-56AB2830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UNINA MAGs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E3C3F-0940-0A3E-4BDB-B0D69DB7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671286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University of Naples Italy (http://segatalab.cibio.unitn.it/data/Pasolli_et_al.html)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CE771-58C4-5033-33C1-B8075C5A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" y="1779365"/>
            <a:ext cx="4848225" cy="450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A517D-5838-FF46-C2E5-96A4DEC51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21" y="2866579"/>
            <a:ext cx="3856604" cy="23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36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9FC4-824D-C8DE-D2C1-52B7A846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UHGG/UHGP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DF8C6-DB27-C4C6-3A82-03BE346D1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803274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4B84E-6F14-878C-FC06-24C7E749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567"/>
            <a:ext cx="9144000" cy="55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30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7FB14D-2CEB-D48E-8DA2-4B248963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66" y="220717"/>
            <a:ext cx="6847115" cy="759366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53028-7F1E-12CD-5EE8-6A01C35E45DC}"/>
              </a:ext>
            </a:extLst>
          </p:cNvPr>
          <p:cNvSpPr txBox="1"/>
          <p:nvPr/>
        </p:nvSpPr>
        <p:spPr>
          <a:xfrm>
            <a:off x="893379" y="1166654"/>
            <a:ext cx="7620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upload the Metagenomic data to ENA Database</a:t>
            </a:r>
          </a:p>
          <a:p>
            <a:r>
              <a:rPr lang="en-US" sz="2400" dirty="0"/>
              <a:t>      </a:t>
            </a:r>
            <a:r>
              <a:rPr lang="en-US" sz="2400" dirty="0">
                <a:hlinkClick r:id="rId2"/>
              </a:rPr>
              <a:t>https://www.youtube.com/watch?v=n2kUjY25dPY</a:t>
            </a:r>
            <a:r>
              <a:rPr lang="en-US" sz="2400" dirty="0"/>
              <a:t> </a:t>
            </a:r>
          </a:p>
          <a:p>
            <a:r>
              <a:rPr lang="en-US" sz="2400" dirty="0"/>
              <a:t>     (start from 15:30 mins)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Sample collection protocols: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Fecal sample</a:t>
            </a:r>
          </a:p>
          <a:p>
            <a:r>
              <a:rPr lang="en-US" sz="2400" dirty="0"/>
              <a:t>     1) IHMS (</a:t>
            </a:r>
            <a:r>
              <a:rPr lang="en-IN" sz="2400" dirty="0"/>
              <a:t>International Human Microbiome Standards)</a:t>
            </a:r>
            <a:endParaRPr lang="en-US" sz="2400" dirty="0"/>
          </a:p>
          <a:p>
            <a:r>
              <a:rPr lang="en-US" sz="2400" dirty="0"/>
              <a:t>          </a:t>
            </a:r>
            <a:r>
              <a:rPr lang="en-US" sz="2400" dirty="0">
                <a:hlinkClick r:id="rId3"/>
              </a:rPr>
              <a:t>https://human-microbiome.org/index.php#SOPS</a:t>
            </a:r>
            <a:r>
              <a:rPr lang="en-U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Oral sample</a:t>
            </a:r>
          </a:p>
          <a:p>
            <a:pPr marL="357188" indent="173038">
              <a:buFont typeface="+mj-lt"/>
              <a:buAutoNum type="arabicParenR"/>
            </a:pPr>
            <a:r>
              <a:rPr lang="en-US" sz="2400" dirty="0"/>
              <a:t>  Molecular Medicine Ireland:</a:t>
            </a:r>
          </a:p>
          <a:p>
            <a:pPr marL="357188"/>
            <a:r>
              <a:rPr lang="en-US" sz="2400" dirty="0"/>
              <a:t> </a:t>
            </a:r>
            <a:r>
              <a:rPr lang="en-US" sz="2400" dirty="0">
                <a:hlinkClick r:id="rId4"/>
              </a:rPr>
              <a:t>https://brd.nci.nih.gov/brd/sop/download-pdf/147</a:t>
            </a:r>
            <a:r>
              <a:rPr lang="en-US" sz="2400" dirty="0"/>
              <a:t> </a:t>
            </a:r>
          </a:p>
          <a:p>
            <a:pPr marL="357188"/>
            <a:r>
              <a:rPr lang="en-US" sz="2400" dirty="0"/>
              <a:t>2)  CD-Genomics</a:t>
            </a:r>
          </a:p>
          <a:p>
            <a:pPr marL="357188"/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https://www.cd-genomics.com/microbioseq/saliva-sample-collection-and-handling-instructions.html</a:t>
            </a: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0059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82A1-39A7-445C-9A9D-122BBA6D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reference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C667-FC67-4230-9B60-BB7BD1190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What are reference databases?</a:t>
            </a:r>
          </a:p>
          <a:p>
            <a:r>
              <a:rPr lang="en-IN" dirty="0"/>
              <a:t>Reference Databases contain sequences of genes, genomes, proteins from organisms that have been previously studied.</a:t>
            </a:r>
          </a:p>
          <a:p>
            <a:r>
              <a:rPr lang="en-IN" dirty="0"/>
              <a:t>Whose genomes, genes and proteins have been sequenced and deposited in these databases</a:t>
            </a:r>
          </a:p>
          <a:p>
            <a:r>
              <a:rPr lang="en-IN" dirty="0"/>
              <a:t>They basically contain information from all ‘known’ realms of life.</a:t>
            </a:r>
          </a:p>
          <a:p>
            <a:r>
              <a:rPr lang="en-IN" dirty="0"/>
              <a:t>These help us to annotate, classify data from newly explored environments </a:t>
            </a:r>
          </a:p>
          <a:p>
            <a:r>
              <a:rPr lang="en-IN" dirty="0"/>
              <a:t>And build census of different microbes and functions in microbiomes</a:t>
            </a:r>
          </a:p>
        </p:txBody>
      </p:sp>
    </p:spTree>
    <p:extLst>
      <p:ext uri="{BB962C8B-B14F-4D97-AF65-F5344CB8AC3E}">
        <p14:creationId xmlns:p14="http://schemas.microsoft.com/office/powerpoint/2010/main" val="3893133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2BCD-D87F-38DD-9F17-5562B73D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121936"/>
      </p:ext>
    </p:extLst>
  </p:cSld>
  <p:clrMapOvr>
    <a:masterClrMapping/>
  </p:clrMapOvr>
</p:sld>
</file>

<file path=ppt/theme/theme1.xml><?xml version="1.0" encoding="utf-8"?>
<a:theme xmlns:a="http://schemas.openxmlformats.org/drawingml/2006/main" name="DC-PPT-Sty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IIITD-Template-Simple</Template>
  <TotalTime>64868</TotalTime>
  <Words>2707</Words>
  <Application>Microsoft Office PowerPoint</Application>
  <PresentationFormat>On-screen Show (4:3)</PresentationFormat>
  <Paragraphs>396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Segoe UI</vt:lpstr>
      <vt:lpstr>Wingdings</vt:lpstr>
      <vt:lpstr>Wingdings 2</vt:lpstr>
      <vt:lpstr>DC-PPT-Style1</vt:lpstr>
      <vt:lpstr>Understanding Health and Wellness through Microbiome research</vt:lpstr>
      <vt:lpstr>What we are going to cover today.. </vt:lpstr>
      <vt:lpstr>Databases</vt:lpstr>
      <vt:lpstr>Case Studies: Obtaining insights using publicly available data</vt:lpstr>
      <vt:lpstr>Case Studies: Obtaining insights using publicly available data</vt:lpstr>
      <vt:lpstr>Case Studies: Obtaining insights using publicly available data</vt:lpstr>
      <vt:lpstr>Lastly</vt:lpstr>
      <vt:lpstr>Reference Databases</vt:lpstr>
      <vt:lpstr>What are reference databases?</vt:lpstr>
      <vt:lpstr>There are various reference databases for different kinds of data</vt:lpstr>
      <vt:lpstr>16S and other amplicon data</vt:lpstr>
      <vt:lpstr>Ribosomal Database Projects (RDP)</vt:lpstr>
      <vt:lpstr>Ribosomal Database Projects (RDP)</vt:lpstr>
      <vt:lpstr>Greengenes Database</vt:lpstr>
      <vt:lpstr>Greengenes2 Database</vt:lpstr>
      <vt:lpstr>SILVA Database</vt:lpstr>
      <vt:lpstr>UNITE</vt:lpstr>
      <vt:lpstr>UNITE</vt:lpstr>
      <vt:lpstr>Whole genome sequencing DBs</vt:lpstr>
      <vt:lpstr>NCBI Databases</vt:lpstr>
      <vt:lpstr>JGI (Joint Genome Institute)</vt:lpstr>
      <vt:lpstr>Genome Taxonomy Database (GTDB)</vt:lpstr>
      <vt:lpstr>Metaphlan/Chocophlan</vt:lpstr>
      <vt:lpstr>Clade-Specific Marker Gene Database</vt:lpstr>
      <vt:lpstr>Clade-Specific Marker Gene Database</vt:lpstr>
      <vt:lpstr>PowerPoint Presentation</vt:lpstr>
      <vt:lpstr>Functional Reference Databases</vt:lpstr>
      <vt:lpstr>Functional Databases</vt:lpstr>
      <vt:lpstr>MetaCyc</vt:lpstr>
      <vt:lpstr>MetaCyc</vt:lpstr>
      <vt:lpstr>MetaCyc</vt:lpstr>
      <vt:lpstr>MetaCyc</vt:lpstr>
      <vt:lpstr>KEGG</vt:lpstr>
      <vt:lpstr>KEGG</vt:lpstr>
      <vt:lpstr>KEGG</vt:lpstr>
      <vt:lpstr>COG</vt:lpstr>
      <vt:lpstr>COG</vt:lpstr>
      <vt:lpstr>Pfam</vt:lpstr>
      <vt:lpstr>CAZy</vt:lpstr>
      <vt:lpstr>CAZy</vt:lpstr>
      <vt:lpstr>CAZy</vt:lpstr>
      <vt:lpstr>CARD</vt:lpstr>
      <vt:lpstr>UNIPROT</vt:lpstr>
      <vt:lpstr>UNIPROT</vt:lpstr>
      <vt:lpstr>UNIPROT</vt:lpstr>
      <vt:lpstr>Microbiome Databases</vt:lpstr>
      <vt:lpstr>Microbiome Databases</vt:lpstr>
      <vt:lpstr>Microbiome Databases</vt:lpstr>
      <vt:lpstr>Microbiome Databases</vt:lpstr>
      <vt:lpstr>General Databases</vt:lpstr>
      <vt:lpstr>PowerPoint Presentation</vt:lpstr>
      <vt:lpstr>What do the prefix mean?</vt:lpstr>
      <vt:lpstr>How to download data</vt:lpstr>
      <vt:lpstr>How to download data</vt:lpstr>
      <vt:lpstr>How to download data</vt:lpstr>
      <vt:lpstr>How to download data</vt:lpstr>
      <vt:lpstr>One limitation</vt:lpstr>
      <vt:lpstr>Using the Run Selector option to get Metadata</vt:lpstr>
      <vt:lpstr>Using the Run Selector option to get Metadata</vt:lpstr>
      <vt:lpstr>China National GeneBank Database (CNGB)</vt:lpstr>
      <vt:lpstr>China National GeneBank Database (CNGB)</vt:lpstr>
      <vt:lpstr>China National GeneBank Database (CNGB)</vt:lpstr>
      <vt:lpstr>China National GeneBank Database (CNGB)</vt:lpstr>
      <vt:lpstr>China National GeneBank Database (CNGB)</vt:lpstr>
      <vt:lpstr>China National GeneBank Database (CNGB)</vt:lpstr>
      <vt:lpstr>Alternatively ..</vt:lpstr>
      <vt:lpstr>Customized Microbiome Database</vt:lpstr>
      <vt:lpstr>Customized Microbiome Databases</vt:lpstr>
      <vt:lpstr>curatedMetagenomicData</vt:lpstr>
      <vt:lpstr>curatedMetagenomicData</vt:lpstr>
      <vt:lpstr>HACK Data Repository (from IIIT-Delhi)</vt:lpstr>
      <vt:lpstr>MicrobiomeDB</vt:lpstr>
      <vt:lpstr>MicrobiomeHD</vt:lpstr>
      <vt:lpstr>MicrobiomeHD</vt:lpstr>
      <vt:lpstr>MicrobiomeHD</vt:lpstr>
      <vt:lpstr>QIITA</vt:lpstr>
      <vt:lpstr>QIITA</vt:lpstr>
      <vt:lpstr>QIITA</vt:lpstr>
      <vt:lpstr>QIITA</vt:lpstr>
      <vt:lpstr>GMRepo</vt:lpstr>
      <vt:lpstr>GMRepo</vt:lpstr>
      <vt:lpstr>GMRepo</vt:lpstr>
      <vt:lpstr>Human Microbiome Compendium (under-development)</vt:lpstr>
      <vt:lpstr>Human Microbiome Compendium (under-development)</vt:lpstr>
      <vt:lpstr>Databases of Metagenome Assembled Genomes</vt:lpstr>
      <vt:lpstr>Databases of Metagenome Assembled Genomes</vt:lpstr>
      <vt:lpstr>UNINA MAGs Database</vt:lpstr>
      <vt:lpstr>UHGG/UHGP</vt:lpstr>
      <vt:lpstr>Links</vt:lpstr>
      <vt:lpstr>PowerPoint Presentation</vt:lpstr>
    </vt:vector>
  </TitlesOfParts>
  <Company>IIIT-Delhi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Tarini Ghosh</dc:creator>
  <cp:lastModifiedBy>Shivangi Verma</cp:lastModifiedBy>
  <cp:revision>454</cp:revision>
  <dcterms:created xsi:type="dcterms:W3CDTF">2023-01-15T05:01:29Z</dcterms:created>
  <dcterms:modified xsi:type="dcterms:W3CDTF">2025-08-01T02:40:32Z</dcterms:modified>
</cp:coreProperties>
</file>